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1"/>
  </p:notesMasterIdLst>
  <p:sldIdLst>
    <p:sldId id="2147479324" r:id="rId2"/>
    <p:sldId id="2147479303" r:id="rId3"/>
    <p:sldId id="2147479304" r:id="rId4"/>
    <p:sldId id="2147479305" r:id="rId5"/>
    <p:sldId id="2147479330" r:id="rId6"/>
    <p:sldId id="2147479328" r:id="rId7"/>
    <p:sldId id="2147479313" r:id="rId8"/>
    <p:sldId id="2147479326" r:id="rId9"/>
    <p:sldId id="2147479325" r:id="rId10"/>
    <p:sldId id="2147479329" r:id="rId11"/>
    <p:sldId id="2147479331" r:id="rId12"/>
    <p:sldId id="2147479332" r:id="rId13"/>
    <p:sldId id="2147479333" r:id="rId14"/>
    <p:sldId id="2147479319" r:id="rId15"/>
    <p:sldId id="2147479327" r:id="rId16"/>
    <p:sldId id="2147479307" r:id="rId17"/>
    <p:sldId id="2147479334" r:id="rId18"/>
    <p:sldId id="2147479310" r:id="rId19"/>
    <p:sldId id="2147479315" r:id="rId20"/>
    <p:sldId id="2147479316" r:id="rId21"/>
    <p:sldId id="2147479317" r:id="rId22"/>
    <p:sldId id="2147479318" r:id="rId23"/>
    <p:sldId id="2147479309" r:id="rId24"/>
    <p:sldId id="2147479311" r:id="rId25"/>
    <p:sldId id="2147479314" r:id="rId26"/>
    <p:sldId id="2147479320" r:id="rId27"/>
    <p:sldId id="2147479322" r:id="rId28"/>
    <p:sldId id="2147479321" r:id="rId29"/>
    <p:sldId id="2147479323"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17ABE34-5A02-0068-8FEB-70A71A8E1250}" name="Yash Vijay" initials="YV" userId="S::yash.vijay@c3.ai::ccdeda16-a192-4b52-8781-117f98e01b53" providerId="AD"/>
  <p188:author id="{8A92B798-7271-E493-7486-AA69502352A1}" name="Bhavya Kaushik" initials="BK" userId="S::bhavya.kaushik@c3.ai::b6e5de77-bf06-4a67-95cc-c79101741760" providerId="AD"/>
  <p188:author id="{9862DEE3-50C1-8254-99EB-70A9EC920A17}" name="Tahir Bagasrawala" initials="TB" userId="S::tahir.bagasrawala@c3.ai::bc416bc3-5e8b-4c31-801f-09ed0564a1ab"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72D4E"/>
    <a:srgbClr val="035DA1"/>
    <a:srgbClr val="006AB8"/>
    <a:srgbClr val="026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495"/>
    <p:restoredTop sz="96327"/>
  </p:normalViewPr>
  <p:slideViewPr>
    <p:cSldViewPr snapToGrid="0">
      <p:cViewPr varScale="1">
        <p:scale>
          <a:sx n="127" d="100"/>
          <a:sy n="127" d="100"/>
        </p:scale>
        <p:origin x="28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33F027-66F4-1145-A61B-95A323F7344F}" type="datetimeFigureOut">
              <a:rPr lang="en-US" smtClean="0"/>
              <a:t>12/13/23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EE9D15-8EED-EA45-AE44-D8C0EE6266EB}" type="slidenum">
              <a:rPr lang="en-US" smtClean="0"/>
              <a:t>‹#›</a:t>
            </a:fld>
            <a:endParaRPr lang="en-US"/>
          </a:p>
        </p:txBody>
      </p:sp>
    </p:spTree>
    <p:extLst>
      <p:ext uri="{BB962C8B-B14F-4D97-AF65-F5344CB8AC3E}">
        <p14:creationId xmlns:p14="http://schemas.microsoft.com/office/powerpoint/2010/main" val="1967631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Option">
    <p:bg>
      <p:bgPr>
        <a:solidFill>
          <a:srgbClr val="072D4E"/>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7620" y="2084175"/>
            <a:ext cx="9822166" cy="358307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44" tIns="143317" rIns="179144" bIns="143317" numCol="1" spcCol="0" rtlCol="0" fromWordArt="0" anchor="t" anchorCtr="0" forceAA="0" compatLnSpc="1">
            <a:prstTxWarp prst="textNoShape">
              <a:avLst/>
            </a:prstTxWarp>
            <a:noAutofit/>
          </a:bodyPr>
          <a:lstStyle/>
          <a:p>
            <a:pPr algn="ctr" defTabSz="913368" fontAlgn="base">
              <a:lnSpc>
                <a:spcPct val="90000"/>
              </a:lnSpc>
              <a:spcBef>
                <a:spcPct val="0"/>
              </a:spcBef>
              <a:spcAft>
                <a:spcPct val="0"/>
              </a:spcAft>
            </a:pPr>
            <a:endParaRPr lang="en-US" sz="235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745326" y="2799695"/>
            <a:ext cx="11067241" cy="1793104"/>
          </a:xfrm>
          <a:noFill/>
        </p:spPr>
        <p:txBody>
          <a:bodyPr lIns="0" tIns="91440" rIns="91440" bIns="91440" anchor="t" anchorCtr="0"/>
          <a:lstStyle>
            <a:lvl1pPr algn="l">
              <a:lnSpc>
                <a:spcPct val="85000"/>
              </a:lnSpc>
              <a:defRPr sz="5396" b="1" i="0" spc="-100" baseline="0">
                <a:solidFill>
                  <a:schemeClr val="tx1"/>
                </a:solidFill>
                <a:latin typeface="+mj-lt"/>
                <a:ea typeface="Helvetica Neue" panose="02000503000000020004" pitchFamily="2" charset="0"/>
                <a:cs typeface="Helvetica Neue" panose="02000503000000020004" pitchFamily="2" charset="0"/>
              </a:defRPr>
            </a:lvl1pPr>
          </a:lstStyle>
          <a:p>
            <a:r>
              <a:rPr lang="en-US"/>
              <a:t>Presentation Title</a:t>
            </a:r>
          </a:p>
        </p:txBody>
      </p:sp>
      <p:sp>
        <p:nvSpPr>
          <p:cNvPr id="13" name="Text Placeholder 2"/>
          <p:cNvSpPr>
            <a:spLocks noGrp="1"/>
          </p:cNvSpPr>
          <p:nvPr>
            <p:ph type="body" sz="quarter" idx="15" hasCustomPrompt="1"/>
          </p:nvPr>
        </p:nvSpPr>
        <p:spPr bwMode="auto">
          <a:xfrm>
            <a:off x="745325" y="4760586"/>
            <a:ext cx="6276531" cy="548640"/>
          </a:xfrm>
        </p:spPr>
        <p:txBody>
          <a:bodyPr lIns="0" tIns="109728" rIns="91440" bIns="109728">
            <a:noAutofit/>
          </a:bodyPr>
          <a:lstStyle>
            <a:lvl1pPr marL="0" indent="0">
              <a:spcBef>
                <a:spcPts val="600"/>
              </a:spcBef>
              <a:buNone/>
              <a:defRPr sz="2198" b="1" i="0">
                <a:solidFill>
                  <a:schemeClr val="tx1"/>
                </a:solidFill>
                <a:latin typeface="+mn-lt"/>
                <a:ea typeface="Helvetica Neue" panose="02000503000000020004" pitchFamily="2" charset="0"/>
                <a:cs typeface="Helvetica Neue" panose="02000503000000020004" pitchFamily="2" charset="0"/>
              </a:defRPr>
            </a:lvl1pPr>
          </a:lstStyle>
          <a:p>
            <a:pPr lvl="0"/>
            <a:r>
              <a:rPr lang="en-US"/>
              <a:t>Speaker Name</a:t>
            </a:r>
          </a:p>
        </p:txBody>
      </p:sp>
      <p:sp>
        <p:nvSpPr>
          <p:cNvPr id="16" name="Text Placeholder 2"/>
          <p:cNvSpPr>
            <a:spLocks noGrp="1"/>
          </p:cNvSpPr>
          <p:nvPr>
            <p:ph type="body" sz="quarter" idx="16" hasCustomPrompt="1"/>
          </p:nvPr>
        </p:nvSpPr>
        <p:spPr bwMode="auto">
          <a:xfrm>
            <a:off x="745325" y="5309508"/>
            <a:ext cx="6276531" cy="548640"/>
          </a:xfrm>
        </p:spPr>
        <p:txBody>
          <a:bodyPr lIns="0" tIns="109728" rIns="91440" bIns="109728">
            <a:noAutofit/>
          </a:bodyPr>
          <a:lstStyle>
            <a:lvl1pPr marL="0" indent="0">
              <a:spcBef>
                <a:spcPts val="600"/>
              </a:spcBef>
              <a:buNone/>
              <a:defRPr sz="1798" b="1" i="0" spc="0">
                <a:solidFill>
                  <a:schemeClr val="tx1"/>
                </a:solidFill>
                <a:latin typeface="+mn-lt"/>
                <a:ea typeface="Helvetica Neue" panose="02000503000000020004" pitchFamily="2" charset="0"/>
                <a:cs typeface="Helvetica Neue" panose="02000503000000020004" pitchFamily="2" charset="0"/>
              </a:defRPr>
            </a:lvl1pPr>
          </a:lstStyle>
          <a:p>
            <a:pPr lvl="0"/>
            <a:r>
              <a:rPr lang="en-US"/>
              <a:t>Date</a:t>
            </a:r>
          </a:p>
        </p:txBody>
      </p:sp>
    </p:spTree>
    <p:extLst>
      <p:ext uri="{BB962C8B-B14F-4D97-AF65-F5344CB8AC3E}">
        <p14:creationId xmlns:p14="http://schemas.microsoft.com/office/powerpoint/2010/main" val="605960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Layout">
    <p:bg>
      <p:bgPr>
        <a:solidFill>
          <a:srgbClr val="072D4E"/>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391" y="1189176"/>
            <a:ext cx="11653523" cy="1438855"/>
          </a:xfrm>
        </p:spPr>
        <p:txBody>
          <a:bodyPr>
            <a:spAutoFit/>
          </a:bodyPr>
          <a:lstStyle>
            <a:lvl1pPr>
              <a:buClr>
                <a:schemeClr val="tx1">
                  <a:lumMod val="50000"/>
                </a:schemeClr>
              </a:buClr>
              <a:defRPr sz="1600">
                <a:solidFill>
                  <a:schemeClr val="accent1"/>
                </a:solidFill>
              </a:defRPr>
            </a:lvl1pPr>
            <a:lvl2pPr>
              <a:buClr>
                <a:schemeClr val="tx1">
                  <a:lumMod val="50000"/>
                </a:schemeClr>
              </a:buClr>
              <a:defRPr>
                <a:solidFill>
                  <a:schemeClr val="accent1"/>
                </a:solidFill>
              </a:defRPr>
            </a:lvl2pPr>
            <a:lvl3pPr>
              <a:buClr>
                <a:schemeClr val="tx1">
                  <a:lumMod val="50000"/>
                </a:schemeClr>
              </a:buClr>
              <a:defRPr>
                <a:solidFill>
                  <a:schemeClr val="accent1"/>
                </a:solidFill>
              </a:defRPr>
            </a:lvl3pPr>
            <a:lvl4pPr>
              <a:buClr>
                <a:schemeClr val="tx1">
                  <a:lumMod val="50000"/>
                </a:schemeClr>
              </a:buClr>
              <a:defRPr>
                <a:solidFill>
                  <a:schemeClr val="accent1"/>
                </a:solidFill>
              </a:defRPr>
            </a:lvl4pPr>
            <a:lvl5pPr>
              <a:buClr>
                <a:schemeClr val="tx1">
                  <a:lumMod val="50000"/>
                </a:schemeClr>
              </a:buClr>
              <a:defRPr>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274392" y="228600"/>
            <a:ext cx="11655840" cy="548640"/>
          </a:xfrm>
        </p:spPr>
        <p:txBody>
          <a:bodyPr/>
          <a:lstStyle/>
          <a:p>
            <a:r>
              <a:rPr lang="en-US"/>
              <a:t>Click to edit Master title style</a:t>
            </a:r>
          </a:p>
        </p:txBody>
      </p:sp>
      <p:sp>
        <p:nvSpPr>
          <p:cNvPr id="13" name="Shape 3"/>
          <p:cNvSpPr>
            <a:spLocks noGrp="1"/>
          </p:cNvSpPr>
          <p:nvPr>
            <p:ph type="sldNum" sz="quarter" idx="4"/>
          </p:nvPr>
        </p:nvSpPr>
        <p:spPr>
          <a:xfrm>
            <a:off x="109510" y="6554649"/>
            <a:ext cx="330967" cy="194925"/>
          </a:xfrm>
          <a:prstGeom prst="rect">
            <a:avLst/>
          </a:prstGeom>
          <a:ln w="12700">
            <a:miter lim="400000"/>
          </a:ln>
        </p:spPr>
        <p:txBody>
          <a:bodyPr wrap="square" lIns="50800" tIns="50800" rIns="50800" bIns="50800">
            <a:spAutoFit/>
          </a:bodyPr>
          <a:lstStyle>
            <a:lvl1pPr algn="r">
              <a:spcBef>
                <a:spcPts val="0"/>
              </a:spcBef>
              <a:defRPr sz="600" b="0">
                <a:solidFill>
                  <a:schemeClr val="tx1">
                    <a:lumMod val="50000"/>
                  </a:schemeClr>
                </a:solidFill>
                <a:latin typeface="Arial" panose="020B0604020202020204" pitchFamily="34" charset="0"/>
                <a:ea typeface="Helvetica Neue" charset="0"/>
                <a:cs typeface="Arial" panose="020B0604020202020204" pitchFamily="34" charset="0"/>
                <a:sym typeface="Helvetica Neue"/>
              </a:defRPr>
            </a:lvl1pPr>
          </a:lstStyle>
          <a:p>
            <a:fld id="{86CB4B4D-7CA3-9044-876B-883B54F8677D}" type="slidenum">
              <a:rPr lang="uk-UA" smtClean="0"/>
              <a:pPr/>
              <a:t>‹#›</a:t>
            </a:fld>
            <a:endParaRPr lang="uk-UA"/>
          </a:p>
        </p:txBody>
      </p:sp>
    </p:spTree>
    <p:extLst>
      <p:ext uri="{BB962C8B-B14F-4D97-AF65-F5344CB8AC3E}">
        <p14:creationId xmlns:p14="http://schemas.microsoft.com/office/powerpoint/2010/main" val="11603566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and Content">
    <p:bg>
      <p:bgPr>
        <a:solidFill>
          <a:srgbClr val="072D4E"/>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391" y="1371599"/>
            <a:ext cx="11615905" cy="1438855"/>
          </a:xfrm>
        </p:spPr>
        <p:txBody>
          <a:bodyPr>
            <a:spAutoFit/>
          </a:bodyPr>
          <a:lstStyle>
            <a:lvl1pPr>
              <a:buClr>
                <a:schemeClr val="tx1">
                  <a:lumMod val="50000"/>
                </a:schemeClr>
              </a:buClr>
              <a:defRPr sz="1600">
                <a:solidFill>
                  <a:schemeClr val="accent1"/>
                </a:solidFill>
              </a:defRPr>
            </a:lvl1pPr>
            <a:lvl2pPr>
              <a:buClr>
                <a:schemeClr val="tx1">
                  <a:lumMod val="50000"/>
                </a:schemeClr>
              </a:buClr>
              <a:defRPr>
                <a:solidFill>
                  <a:schemeClr val="accent1"/>
                </a:solidFill>
              </a:defRPr>
            </a:lvl2pPr>
            <a:lvl3pPr>
              <a:buClr>
                <a:schemeClr val="tx1">
                  <a:lumMod val="50000"/>
                </a:schemeClr>
              </a:buClr>
              <a:defRPr>
                <a:solidFill>
                  <a:schemeClr val="accent1"/>
                </a:solidFill>
              </a:defRPr>
            </a:lvl3pPr>
            <a:lvl4pPr>
              <a:buClr>
                <a:schemeClr val="tx1">
                  <a:lumMod val="50000"/>
                </a:schemeClr>
              </a:buClr>
              <a:defRPr>
                <a:solidFill>
                  <a:schemeClr val="accent1"/>
                </a:solidFill>
              </a:defRPr>
            </a:lvl4pPr>
            <a:lvl5pPr>
              <a:buClr>
                <a:schemeClr val="tx1">
                  <a:lumMod val="50000"/>
                </a:schemeClr>
              </a:buClr>
              <a:defRPr>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274391" y="228600"/>
            <a:ext cx="11615905" cy="548640"/>
          </a:xfrm>
        </p:spPr>
        <p:txBody>
          <a:bodyPr/>
          <a:lstStyle>
            <a:lvl1pPr>
              <a:defRPr>
                <a:solidFill>
                  <a:schemeClr val="accent1"/>
                </a:solidFill>
              </a:defRPr>
            </a:lvl1pPr>
          </a:lstStyle>
          <a:p>
            <a:r>
              <a:rPr lang="en-US"/>
              <a:t>Click to edit Master title style</a:t>
            </a:r>
          </a:p>
        </p:txBody>
      </p:sp>
      <p:sp>
        <p:nvSpPr>
          <p:cNvPr id="3" name="Text Placeholder 2"/>
          <p:cNvSpPr>
            <a:spLocks noGrp="1"/>
          </p:cNvSpPr>
          <p:nvPr>
            <p:ph type="body" sz="quarter" idx="11"/>
          </p:nvPr>
        </p:nvSpPr>
        <p:spPr>
          <a:xfrm>
            <a:off x="274391" y="866288"/>
            <a:ext cx="11615905" cy="276999"/>
          </a:xfrm>
        </p:spPr>
        <p:txBody>
          <a:bodyPr tIns="0" bIns="0"/>
          <a:lstStyle>
            <a:lvl1pPr marL="0" indent="0" algn="l">
              <a:buFontTx/>
              <a:buNone/>
              <a:defRPr sz="1798" b="1">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p:txBody>
      </p:sp>
      <p:sp>
        <p:nvSpPr>
          <p:cNvPr id="13" name="Shape 3"/>
          <p:cNvSpPr>
            <a:spLocks noGrp="1"/>
          </p:cNvSpPr>
          <p:nvPr>
            <p:ph type="sldNum" sz="quarter" idx="4"/>
          </p:nvPr>
        </p:nvSpPr>
        <p:spPr>
          <a:xfrm>
            <a:off x="109510" y="6554649"/>
            <a:ext cx="330967" cy="194925"/>
          </a:xfrm>
          <a:prstGeom prst="rect">
            <a:avLst/>
          </a:prstGeom>
          <a:ln w="12700">
            <a:miter lim="400000"/>
          </a:ln>
        </p:spPr>
        <p:txBody>
          <a:bodyPr wrap="square" lIns="50800" tIns="50800" rIns="50800" bIns="50800">
            <a:spAutoFit/>
          </a:bodyPr>
          <a:lstStyle>
            <a:lvl1pPr algn="r">
              <a:spcBef>
                <a:spcPts val="0"/>
              </a:spcBef>
              <a:defRPr sz="600" b="0">
                <a:solidFill>
                  <a:schemeClr val="tx1">
                    <a:lumMod val="50000"/>
                  </a:schemeClr>
                </a:solidFill>
                <a:latin typeface="Arial" panose="020B0604020202020204" pitchFamily="34" charset="0"/>
                <a:ea typeface="Helvetica Neue" charset="0"/>
                <a:cs typeface="Arial" panose="020B0604020202020204" pitchFamily="34" charset="0"/>
                <a:sym typeface="Helvetica Neue"/>
              </a:defRPr>
            </a:lvl1pPr>
          </a:lstStyle>
          <a:p>
            <a:fld id="{86CB4B4D-7CA3-9044-876B-883B54F8677D}" type="slidenum">
              <a:rPr lang="uk-UA" smtClean="0"/>
              <a:pPr/>
              <a:t>‹#›</a:t>
            </a:fld>
            <a:endParaRPr lang="uk-UA"/>
          </a:p>
        </p:txBody>
      </p:sp>
    </p:spTree>
    <p:extLst>
      <p:ext uri="{BB962C8B-B14F-4D97-AF65-F5344CB8AC3E}">
        <p14:creationId xmlns:p14="http://schemas.microsoft.com/office/powerpoint/2010/main" val="184152059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rgbClr val="072D4E"/>
        </a:solidFill>
        <a:effectLst/>
      </p:bgPr>
    </p:bg>
    <p:spTree>
      <p:nvGrpSpPr>
        <p:cNvPr id="1" name=""/>
        <p:cNvGrpSpPr/>
        <p:nvPr/>
      </p:nvGrpSpPr>
      <p:grpSpPr>
        <a:xfrm>
          <a:off x="0" y="0"/>
          <a:ext cx="0" cy="0"/>
          <a:chOff x="0" y="0"/>
          <a:chExt cx="0" cy="0"/>
        </a:xfrm>
      </p:grpSpPr>
      <p:sp>
        <p:nvSpPr>
          <p:cNvPr id="13" name="Shape 54"/>
          <p:cNvSpPr>
            <a:spLocks noGrp="1"/>
          </p:cNvSpPr>
          <p:nvPr>
            <p:ph type="title" hasCustomPrompt="1"/>
          </p:nvPr>
        </p:nvSpPr>
        <p:spPr>
          <a:xfrm>
            <a:off x="551607" y="2505088"/>
            <a:ext cx="10921437" cy="1522475"/>
          </a:xfrm>
          <a:prstGeom prst="rect">
            <a:avLst/>
          </a:prstGeom>
        </p:spPr>
        <p:txBody>
          <a:bodyPr anchor="ctr" anchorCtr="0"/>
          <a:lstStyle>
            <a:lvl1pPr algn="l">
              <a:defRPr sz="5396" b="1" i="0" cap="none" spc="-100" baseline="0">
                <a:solidFill>
                  <a:schemeClr val="accent1"/>
                </a:solidFill>
                <a:latin typeface="+mj-lt"/>
                <a:ea typeface="Helvetica Neue" panose="02000503000000020004" pitchFamily="2" charset="0"/>
                <a:cs typeface="Helvetica Neue" panose="02000503000000020004" pitchFamily="2" charset="0"/>
                <a:sym typeface="Helvetica Neue Thin"/>
              </a:defRPr>
            </a:lvl1pPr>
          </a:lstStyle>
          <a:p>
            <a:r>
              <a:rPr lang="en-US"/>
              <a:t>Section Title Slide</a:t>
            </a:r>
            <a:endParaRPr/>
          </a:p>
        </p:txBody>
      </p:sp>
      <p:sp>
        <p:nvSpPr>
          <p:cNvPr id="22" name="Shape 3">
            <a:extLst>
              <a:ext uri="{FF2B5EF4-FFF2-40B4-BE49-F238E27FC236}">
                <a16:creationId xmlns:a16="http://schemas.microsoft.com/office/drawing/2014/main" id="{52EF95B1-F2C2-FE41-8409-19ABBD626EAC}"/>
              </a:ext>
            </a:extLst>
          </p:cNvPr>
          <p:cNvSpPr>
            <a:spLocks noGrp="1"/>
          </p:cNvSpPr>
          <p:nvPr>
            <p:ph type="sldNum" sz="quarter" idx="4"/>
          </p:nvPr>
        </p:nvSpPr>
        <p:spPr>
          <a:xfrm>
            <a:off x="109510" y="6554649"/>
            <a:ext cx="330967" cy="194925"/>
          </a:xfrm>
          <a:prstGeom prst="rect">
            <a:avLst/>
          </a:prstGeom>
          <a:ln w="12700">
            <a:miter lim="400000"/>
          </a:ln>
        </p:spPr>
        <p:txBody>
          <a:bodyPr wrap="square" lIns="50800" tIns="50800" rIns="50800" bIns="50800">
            <a:spAutoFit/>
          </a:bodyPr>
          <a:lstStyle>
            <a:lvl1pPr algn="r">
              <a:spcBef>
                <a:spcPts val="0"/>
              </a:spcBef>
              <a:defRPr sz="600" b="0">
                <a:solidFill>
                  <a:schemeClr val="tx1">
                    <a:lumMod val="50000"/>
                  </a:schemeClr>
                </a:solidFill>
                <a:latin typeface="Arial" panose="020B0604020202020204" pitchFamily="34" charset="0"/>
                <a:ea typeface="Helvetica Neue" charset="0"/>
                <a:cs typeface="Arial" panose="020B0604020202020204" pitchFamily="34" charset="0"/>
                <a:sym typeface="Helvetica Neue"/>
              </a:defRPr>
            </a:lvl1pPr>
          </a:lstStyle>
          <a:p>
            <a:fld id="{86CB4B4D-7CA3-9044-876B-883B54F8677D}" type="slidenum">
              <a:rPr lang="uk-UA" smtClean="0"/>
              <a:pPr/>
              <a:t>‹#›</a:t>
            </a:fld>
            <a:endParaRPr lang="uk-UA"/>
          </a:p>
        </p:txBody>
      </p:sp>
    </p:spTree>
    <p:extLst>
      <p:ext uri="{BB962C8B-B14F-4D97-AF65-F5344CB8AC3E}">
        <p14:creationId xmlns:p14="http://schemas.microsoft.com/office/powerpoint/2010/main" val="345176975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ction Divider">
    <p:bg>
      <p:bgPr>
        <a:solidFill>
          <a:srgbClr val="072D4E"/>
        </a:solidFill>
        <a:effectLst/>
      </p:bgPr>
    </p:bg>
    <p:spTree>
      <p:nvGrpSpPr>
        <p:cNvPr id="1" name=""/>
        <p:cNvGrpSpPr/>
        <p:nvPr/>
      </p:nvGrpSpPr>
      <p:grpSpPr>
        <a:xfrm>
          <a:off x="0" y="0"/>
          <a:ext cx="0" cy="0"/>
          <a:chOff x="0" y="0"/>
          <a:chExt cx="0" cy="0"/>
        </a:xfrm>
      </p:grpSpPr>
      <p:sp>
        <p:nvSpPr>
          <p:cNvPr id="13" name="Shape 54"/>
          <p:cNvSpPr>
            <a:spLocks noGrp="1"/>
          </p:cNvSpPr>
          <p:nvPr>
            <p:ph type="title" hasCustomPrompt="1"/>
          </p:nvPr>
        </p:nvSpPr>
        <p:spPr>
          <a:xfrm>
            <a:off x="551607" y="2505088"/>
            <a:ext cx="10921437" cy="1522475"/>
          </a:xfrm>
          <a:prstGeom prst="rect">
            <a:avLst/>
          </a:prstGeom>
        </p:spPr>
        <p:txBody>
          <a:bodyPr anchor="ctr" anchorCtr="0"/>
          <a:lstStyle>
            <a:lvl1pPr algn="l">
              <a:defRPr sz="5396" b="1" i="0" cap="none" spc="-100" baseline="0">
                <a:solidFill>
                  <a:schemeClr val="accent1"/>
                </a:solidFill>
                <a:latin typeface="+mj-lt"/>
                <a:ea typeface="Helvetica Neue" panose="02000503000000020004" pitchFamily="2" charset="0"/>
                <a:cs typeface="Helvetica Neue" panose="02000503000000020004" pitchFamily="2" charset="0"/>
                <a:sym typeface="Helvetica Neue Thin"/>
              </a:defRPr>
            </a:lvl1pPr>
          </a:lstStyle>
          <a:p>
            <a:r>
              <a:rPr lang="en-US"/>
              <a:t>Section Title Slide</a:t>
            </a:r>
            <a:endParaRPr/>
          </a:p>
        </p:txBody>
      </p:sp>
      <p:sp>
        <p:nvSpPr>
          <p:cNvPr id="22" name="Shape 3">
            <a:extLst>
              <a:ext uri="{FF2B5EF4-FFF2-40B4-BE49-F238E27FC236}">
                <a16:creationId xmlns:a16="http://schemas.microsoft.com/office/drawing/2014/main" id="{52EF95B1-F2C2-FE41-8409-19ABBD626EAC}"/>
              </a:ext>
            </a:extLst>
          </p:cNvPr>
          <p:cNvSpPr>
            <a:spLocks noGrp="1"/>
          </p:cNvSpPr>
          <p:nvPr>
            <p:ph type="sldNum" sz="quarter" idx="4"/>
          </p:nvPr>
        </p:nvSpPr>
        <p:spPr>
          <a:xfrm>
            <a:off x="109510" y="6554649"/>
            <a:ext cx="330967" cy="194925"/>
          </a:xfrm>
          <a:prstGeom prst="rect">
            <a:avLst/>
          </a:prstGeom>
          <a:ln w="12700">
            <a:miter lim="400000"/>
          </a:ln>
        </p:spPr>
        <p:txBody>
          <a:bodyPr wrap="square" lIns="50800" tIns="50800" rIns="50800" bIns="50800">
            <a:spAutoFit/>
          </a:bodyPr>
          <a:lstStyle>
            <a:lvl1pPr algn="r">
              <a:spcBef>
                <a:spcPts val="0"/>
              </a:spcBef>
              <a:defRPr sz="600" b="0">
                <a:solidFill>
                  <a:schemeClr val="tx1">
                    <a:lumMod val="50000"/>
                  </a:schemeClr>
                </a:solidFill>
                <a:latin typeface="Arial" panose="020B0604020202020204" pitchFamily="34" charset="0"/>
                <a:ea typeface="Helvetica Neue" charset="0"/>
                <a:cs typeface="Arial" panose="020B0604020202020204" pitchFamily="34" charset="0"/>
                <a:sym typeface="Helvetica Neue"/>
              </a:defRPr>
            </a:lvl1pPr>
          </a:lstStyle>
          <a:p>
            <a:fld id="{86CB4B4D-7CA3-9044-876B-883B54F8677D}" type="slidenum">
              <a:rPr lang="uk-UA" smtClean="0"/>
              <a:pPr/>
              <a:t>‹#›</a:t>
            </a:fld>
            <a:endParaRPr lang="uk-UA"/>
          </a:p>
        </p:txBody>
      </p:sp>
    </p:spTree>
    <p:extLst>
      <p:ext uri="{BB962C8B-B14F-4D97-AF65-F5344CB8AC3E}">
        <p14:creationId xmlns:p14="http://schemas.microsoft.com/office/powerpoint/2010/main" val="28943164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ection Divider">
    <p:bg>
      <p:bgPr>
        <a:solidFill>
          <a:srgbClr val="072D4E"/>
        </a:solidFill>
        <a:effectLst/>
      </p:bgPr>
    </p:bg>
    <p:spTree>
      <p:nvGrpSpPr>
        <p:cNvPr id="1" name=""/>
        <p:cNvGrpSpPr/>
        <p:nvPr/>
      </p:nvGrpSpPr>
      <p:grpSpPr>
        <a:xfrm>
          <a:off x="0" y="0"/>
          <a:ext cx="0" cy="0"/>
          <a:chOff x="0" y="0"/>
          <a:chExt cx="0" cy="0"/>
        </a:xfrm>
      </p:grpSpPr>
      <p:sp>
        <p:nvSpPr>
          <p:cNvPr id="13" name="Shape 54"/>
          <p:cNvSpPr>
            <a:spLocks noGrp="1"/>
          </p:cNvSpPr>
          <p:nvPr>
            <p:ph type="title" hasCustomPrompt="1"/>
          </p:nvPr>
        </p:nvSpPr>
        <p:spPr>
          <a:xfrm>
            <a:off x="551607" y="2505088"/>
            <a:ext cx="10921437" cy="1522475"/>
          </a:xfrm>
          <a:prstGeom prst="rect">
            <a:avLst/>
          </a:prstGeom>
        </p:spPr>
        <p:txBody>
          <a:bodyPr anchor="ctr" anchorCtr="0"/>
          <a:lstStyle>
            <a:lvl1pPr algn="l">
              <a:defRPr sz="5396" b="1" i="0" cap="none" spc="-100" baseline="0">
                <a:solidFill>
                  <a:schemeClr val="accent1"/>
                </a:solidFill>
                <a:latin typeface="+mj-lt"/>
                <a:ea typeface="Helvetica Neue" panose="02000503000000020004" pitchFamily="2" charset="0"/>
                <a:cs typeface="Helvetica Neue" panose="02000503000000020004" pitchFamily="2" charset="0"/>
                <a:sym typeface="Helvetica Neue Thin"/>
              </a:defRPr>
            </a:lvl1pPr>
          </a:lstStyle>
          <a:p>
            <a:r>
              <a:rPr lang="en-US"/>
              <a:t>Section Title Slide</a:t>
            </a:r>
            <a:endParaRPr/>
          </a:p>
        </p:txBody>
      </p:sp>
      <p:sp>
        <p:nvSpPr>
          <p:cNvPr id="22" name="Shape 3">
            <a:extLst>
              <a:ext uri="{FF2B5EF4-FFF2-40B4-BE49-F238E27FC236}">
                <a16:creationId xmlns:a16="http://schemas.microsoft.com/office/drawing/2014/main" id="{52EF95B1-F2C2-FE41-8409-19ABBD626EAC}"/>
              </a:ext>
            </a:extLst>
          </p:cNvPr>
          <p:cNvSpPr>
            <a:spLocks noGrp="1"/>
          </p:cNvSpPr>
          <p:nvPr>
            <p:ph type="sldNum" sz="quarter" idx="4"/>
          </p:nvPr>
        </p:nvSpPr>
        <p:spPr>
          <a:xfrm>
            <a:off x="109510" y="6554649"/>
            <a:ext cx="330967" cy="194925"/>
          </a:xfrm>
          <a:prstGeom prst="rect">
            <a:avLst/>
          </a:prstGeom>
          <a:ln w="12700">
            <a:miter lim="400000"/>
          </a:ln>
        </p:spPr>
        <p:txBody>
          <a:bodyPr wrap="square" lIns="50800" tIns="50800" rIns="50800" bIns="50800">
            <a:spAutoFit/>
          </a:bodyPr>
          <a:lstStyle>
            <a:lvl1pPr algn="r">
              <a:spcBef>
                <a:spcPts val="0"/>
              </a:spcBef>
              <a:defRPr sz="600" b="0">
                <a:solidFill>
                  <a:schemeClr val="tx1">
                    <a:lumMod val="50000"/>
                  </a:schemeClr>
                </a:solidFill>
                <a:latin typeface="Arial" panose="020B0604020202020204" pitchFamily="34" charset="0"/>
                <a:ea typeface="Helvetica Neue" charset="0"/>
                <a:cs typeface="Arial" panose="020B0604020202020204" pitchFamily="34" charset="0"/>
                <a:sym typeface="Helvetica Neue"/>
              </a:defRPr>
            </a:lvl1pPr>
          </a:lstStyle>
          <a:p>
            <a:fld id="{86CB4B4D-7CA3-9044-876B-883B54F8677D}" type="slidenum">
              <a:rPr lang="uk-UA" smtClean="0"/>
              <a:pPr/>
              <a:t>‹#›</a:t>
            </a:fld>
            <a:endParaRPr lang="uk-UA"/>
          </a:p>
        </p:txBody>
      </p:sp>
    </p:spTree>
    <p:extLst>
      <p:ext uri="{BB962C8B-B14F-4D97-AF65-F5344CB8AC3E}">
        <p14:creationId xmlns:p14="http://schemas.microsoft.com/office/powerpoint/2010/main" val="140780735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Layout">
    <p:bg>
      <p:bgPr>
        <a:solidFill>
          <a:srgbClr val="072D4E"/>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391" y="1189176"/>
            <a:ext cx="11653523" cy="1438855"/>
          </a:xfrm>
        </p:spPr>
        <p:txBody>
          <a:bodyPr>
            <a:spAutoFit/>
          </a:bodyPr>
          <a:lstStyle>
            <a:lvl1pPr>
              <a:buClr>
                <a:schemeClr val="tx1">
                  <a:lumMod val="50000"/>
                </a:schemeClr>
              </a:buClr>
              <a:defRPr sz="1600">
                <a:solidFill>
                  <a:schemeClr val="accent1"/>
                </a:solidFill>
              </a:defRPr>
            </a:lvl1pPr>
            <a:lvl2pPr>
              <a:buClr>
                <a:schemeClr val="tx1">
                  <a:lumMod val="50000"/>
                </a:schemeClr>
              </a:buClr>
              <a:defRPr>
                <a:solidFill>
                  <a:schemeClr val="accent1"/>
                </a:solidFill>
              </a:defRPr>
            </a:lvl2pPr>
            <a:lvl3pPr>
              <a:buClr>
                <a:schemeClr val="tx1">
                  <a:lumMod val="50000"/>
                </a:schemeClr>
              </a:buClr>
              <a:defRPr>
                <a:solidFill>
                  <a:schemeClr val="accent1"/>
                </a:solidFill>
              </a:defRPr>
            </a:lvl3pPr>
            <a:lvl4pPr>
              <a:buClr>
                <a:schemeClr val="tx1">
                  <a:lumMod val="50000"/>
                </a:schemeClr>
              </a:buClr>
              <a:defRPr>
                <a:solidFill>
                  <a:schemeClr val="accent1"/>
                </a:solidFill>
              </a:defRPr>
            </a:lvl4pPr>
            <a:lvl5pPr>
              <a:buClr>
                <a:schemeClr val="tx1">
                  <a:lumMod val="50000"/>
                </a:schemeClr>
              </a:buClr>
              <a:defRPr>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274392" y="228600"/>
            <a:ext cx="11655840" cy="548640"/>
          </a:xfrm>
        </p:spPr>
        <p:txBody>
          <a:bodyPr/>
          <a:lstStyle/>
          <a:p>
            <a:r>
              <a:rPr lang="en-US"/>
              <a:t>Click to edit Master title style</a:t>
            </a:r>
          </a:p>
        </p:txBody>
      </p:sp>
      <p:sp>
        <p:nvSpPr>
          <p:cNvPr id="13" name="Shape 3"/>
          <p:cNvSpPr>
            <a:spLocks noGrp="1"/>
          </p:cNvSpPr>
          <p:nvPr>
            <p:ph type="sldNum" sz="quarter" idx="4"/>
          </p:nvPr>
        </p:nvSpPr>
        <p:spPr>
          <a:xfrm>
            <a:off x="109510" y="6554649"/>
            <a:ext cx="330967" cy="194925"/>
          </a:xfrm>
          <a:prstGeom prst="rect">
            <a:avLst/>
          </a:prstGeom>
          <a:ln w="12700">
            <a:miter lim="400000"/>
          </a:ln>
        </p:spPr>
        <p:txBody>
          <a:bodyPr wrap="square" lIns="50800" tIns="50800" rIns="50800" bIns="50800">
            <a:spAutoFit/>
          </a:bodyPr>
          <a:lstStyle>
            <a:lvl1pPr algn="r">
              <a:spcBef>
                <a:spcPts val="0"/>
              </a:spcBef>
              <a:defRPr sz="600" b="0">
                <a:solidFill>
                  <a:schemeClr val="tx1">
                    <a:lumMod val="50000"/>
                  </a:schemeClr>
                </a:solidFill>
                <a:latin typeface="Arial" panose="020B0604020202020204" pitchFamily="34" charset="0"/>
                <a:ea typeface="Helvetica Neue" charset="0"/>
                <a:cs typeface="Arial" panose="020B0604020202020204" pitchFamily="34" charset="0"/>
                <a:sym typeface="Helvetica Neue"/>
              </a:defRPr>
            </a:lvl1pPr>
          </a:lstStyle>
          <a:p>
            <a:fld id="{86CB4B4D-7CA3-9044-876B-883B54F8677D}" type="slidenum">
              <a:rPr lang="uk-UA" smtClean="0"/>
              <a:pPr/>
              <a:t>‹#›</a:t>
            </a:fld>
            <a:endParaRPr lang="uk-UA"/>
          </a:p>
        </p:txBody>
      </p:sp>
    </p:spTree>
    <p:extLst>
      <p:ext uri="{BB962C8B-B14F-4D97-AF65-F5344CB8AC3E}">
        <p14:creationId xmlns:p14="http://schemas.microsoft.com/office/powerpoint/2010/main" val="65408404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72D4E"/>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92" y="228600"/>
            <a:ext cx="11655840" cy="548640"/>
          </a:xfrm>
          <a:prstGeom prst="rect">
            <a:avLst/>
          </a:prstGeom>
        </p:spPr>
        <p:txBody>
          <a:bodyPr vert="horz" wrap="square" lIns="91440" tIns="45720" rIns="146304" bIns="0" rtlCol="0" anchor="t">
            <a:noAutofit/>
          </a:bodyPr>
          <a:lstStyle/>
          <a:p>
            <a:r>
              <a:rPr lang="en-US"/>
              <a:t>Click to edit Master title style</a:t>
            </a:r>
          </a:p>
        </p:txBody>
      </p:sp>
      <p:sp>
        <p:nvSpPr>
          <p:cNvPr id="4" name="Text Placeholder 3"/>
          <p:cNvSpPr>
            <a:spLocks noGrp="1"/>
          </p:cNvSpPr>
          <p:nvPr>
            <p:ph type="body" idx="1"/>
          </p:nvPr>
        </p:nvSpPr>
        <p:spPr>
          <a:xfrm>
            <a:off x="274391" y="1189181"/>
            <a:ext cx="11653521" cy="1438855"/>
          </a:xfrm>
          <a:prstGeom prst="rect">
            <a:avLst/>
          </a:prstGeom>
        </p:spPr>
        <p:txBody>
          <a:bodyPr vert="horz" wrap="square" lIns="91440" tIns="91440" rIns="182880"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8532209"/>
      </p:ext>
    </p:extLst>
  </p:cSld>
  <p:clrMap bg1="dk1" tx1="lt1" bg2="dk2" tx2="lt2" accent1="accent1" accent2="accent2" accent3="accent3" accent4="accent4" accent5="accent5" accent6="accent6" hlink="hlink" folHlink="folHlink"/>
  <p:sldLayoutIdLst>
    <p:sldLayoutId id="2147483661" r:id="rId1"/>
    <p:sldLayoutId id="2147483663" r:id="rId2"/>
    <p:sldLayoutId id="2147483666" r:id="rId3"/>
    <p:sldLayoutId id="2147483670" r:id="rId4"/>
    <p:sldLayoutId id="2147483679" r:id="rId5"/>
    <p:sldLayoutId id="2147483688" r:id="rId6"/>
    <p:sldLayoutId id="2147483691" r:id="rId7"/>
  </p:sldLayoutIdLst>
  <p:transition>
    <p:fade/>
  </p:transition>
  <p:hf hdr="0" ftr="0" dt="0"/>
  <p:txStyles>
    <p:titleStyle>
      <a:lvl1pPr algn="l" defTabSz="913632" rtl="0" eaLnBrk="1" latinLnBrk="0" hangingPunct="1">
        <a:lnSpc>
          <a:spcPct val="100000"/>
        </a:lnSpc>
        <a:spcBef>
          <a:spcPct val="0"/>
        </a:spcBef>
        <a:buNone/>
        <a:defRPr lang="en-US" sz="3198" b="1" i="0" kern="1200" cap="none" spc="0" baseline="0" dirty="0" smtClean="0">
          <a:ln w="3175">
            <a:noFill/>
          </a:ln>
          <a:solidFill>
            <a:schemeClr val="tx1"/>
          </a:solidFill>
          <a:effectLst/>
          <a:latin typeface="+mj-lt"/>
          <a:ea typeface="Helvetica Neue" panose="02000503000000020004" pitchFamily="2" charset="0"/>
          <a:cs typeface="Helvetica Neue" panose="02000503000000020004" pitchFamily="2" charset="0"/>
        </a:defRPr>
      </a:lvl1pPr>
    </p:titleStyle>
    <p:body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gradFill>
            <a:gsLst>
              <a:gs pos="1250">
                <a:schemeClr val="tx1"/>
              </a:gs>
              <a:gs pos="100000">
                <a:schemeClr val="tx1"/>
              </a:gs>
            </a:gsLst>
            <a:lin ang="5400000" scaled="0"/>
          </a:gra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gradFill>
            <a:gsLst>
              <a:gs pos="1250">
                <a:schemeClr val="tx1"/>
              </a:gs>
              <a:gs pos="100000">
                <a:schemeClr val="tx1"/>
              </a:gs>
            </a:gsLst>
            <a:lin ang="5400000" scaled="0"/>
          </a:gra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gradFill>
            <a:gsLst>
              <a:gs pos="1250">
                <a:schemeClr val="tx1"/>
              </a:gs>
              <a:gs pos="100000">
                <a:schemeClr val="tx1"/>
              </a:gs>
            </a:gsLst>
            <a:lin ang="5400000" scaled="0"/>
          </a:gra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gradFill>
            <a:gsLst>
              <a:gs pos="1250">
                <a:schemeClr val="tx1"/>
              </a:gs>
              <a:gs pos="100000">
                <a:schemeClr val="tx1"/>
              </a:gs>
            </a:gsLst>
            <a:lin ang="5400000" scaled="0"/>
          </a:gra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gradFill>
            <a:gsLst>
              <a:gs pos="1250">
                <a:schemeClr val="tx1"/>
              </a:gs>
              <a:gs pos="100000">
                <a:schemeClr val="tx1"/>
              </a:gs>
            </a:gsLst>
            <a:lin ang="5400000" scaled="0"/>
          </a:gra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p:bodyStyle>
    <p:otherStyle>
      <a:defPPr>
        <a:defRPr lang="en-US"/>
      </a:defPPr>
      <a:lvl1pPr marL="0" algn="l" defTabSz="913632" rtl="0" eaLnBrk="1" latinLnBrk="0" hangingPunct="1">
        <a:defRPr sz="1762" kern="1200">
          <a:solidFill>
            <a:schemeClr val="tx1"/>
          </a:solidFill>
          <a:latin typeface="+mn-lt"/>
          <a:ea typeface="+mn-ea"/>
          <a:cs typeface="+mn-cs"/>
        </a:defRPr>
      </a:lvl1pPr>
      <a:lvl2pPr marL="456816" algn="l" defTabSz="913632" rtl="0" eaLnBrk="1" latinLnBrk="0" hangingPunct="1">
        <a:defRPr sz="1762" kern="1200">
          <a:solidFill>
            <a:schemeClr val="tx1"/>
          </a:solidFill>
          <a:latin typeface="+mn-lt"/>
          <a:ea typeface="+mn-ea"/>
          <a:cs typeface="+mn-cs"/>
        </a:defRPr>
      </a:lvl2pPr>
      <a:lvl3pPr marL="913632" algn="l" defTabSz="913632" rtl="0" eaLnBrk="1" latinLnBrk="0" hangingPunct="1">
        <a:defRPr sz="1762" kern="1200">
          <a:solidFill>
            <a:schemeClr val="tx1"/>
          </a:solidFill>
          <a:latin typeface="+mn-lt"/>
          <a:ea typeface="+mn-ea"/>
          <a:cs typeface="+mn-cs"/>
        </a:defRPr>
      </a:lvl3pPr>
      <a:lvl4pPr marL="1370449" algn="l" defTabSz="913632" rtl="0" eaLnBrk="1" latinLnBrk="0" hangingPunct="1">
        <a:defRPr sz="1762" kern="1200">
          <a:solidFill>
            <a:schemeClr val="tx1"/>
          </a:solidFill>
          <a:latin typeface="+mn-lt"/>
          <a:ea typeface="+mn-ea"/>
          <a:cs typeface="+mn-cs"/>
        </a:defRPr>
      </a:lvl4pPr>
      <a:lvl5pPr marL="1827264" algn="l" defTabSz="913632" rtl="0" eaLnBrk="1" latinLnBrk="0" hangingPunct="1">
        <a:defRPr sz="1762" kern="1200">
          <a:solidFill>
            <a:schemeClr val="tx1"/>
          </a:solidFill>
          <a:latin typeface="+mn-lt"/>
          <a:ea typeface="+mn-ea"/>
          <a:cs typeface="+mn-cs"/>
        </a:defRPr>
      </a:lvl5pPr>
      <a:lvl6pPr marL="2284081" algn="l" defTabSz="913632" rtl="0" eaLnBrk="1" latinLnBrk="0" hangingPunct="1">
        <a:defRPr sz="1762" kern="1200">
          <a:solidFill>
            <a:schemeClr val="tx1"/>
          </a:solidFill>
          <a:latin typeface="+mn-lt"/>
          <a:ea typeface="+mn-ea"/>
          <a:cs typeface="+mn-cs"/>
        </a:defRPr>
      </a:lvl6pPr>
      <a:lvl7pPr marL="2740895" algn="l" defTabSz="913632" rtl="0" eaLnBrk="1" latinLnBrk="0" hangingPunct="1">
        <a:defRPr sz="1762" kern="1200">
          <a:solidFill>
            <a:schemeClr val="tx1"/>
          </a:solidFill>
          <a:latin typeface="+mn-lt"/>
          <a:ea typeface="+mn-ea"/>
          <a:cs typeface="+mn-cs"/>
        </a:defRPr>
      </a:lvl7pPr>
      <a:lvl8pPr marL="3197712" algn="l" defTabSz="913632" rtl="0" eaLnBrk="1" latinLnBrk="0" hangingPunct="1">
        <a:defRPr sz="1762" kern="1200">
          <a:solidFill>
            <a:schemeClr val="tx1"/>
          </a:solidFill>
          <a:latin typeface="+mn-lt"/>
          <a:ea typeface="+mn-ea"/>
          <a:cs typeface="+mn-cs"/>
        </a:defRPr>
      </a:lvl8pPr>
      <a:lvl9pPr marL="3654529" algn="l" defTabSz="913632" rtl="0" eaLnBrk="1" latinLnBrk="0" hangingPunct="1">
        <a:defRPr sz="1762"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3">
          <p15:clr>
            <a:srgbClr val="5ACBF0"/>
          </p15:clr>
        </p15:guide>
        <p15:guide id="2" pos="170">
          <p15:clr>
            <a:srgbClr val="5ACBF0"/>
          </p15:clr>
        </p15:guide>
        <p15:guide id="3" pos="734">
          <p15:clr>
            <a:srgbClr val="5ACBF0"/>
          </p15:clr>
        </p15:guide>
        <p15:guide id="4" pos="1299">
          <p15:clr>
            <a:srgbClr val="5ACBF0"/>
          </p15:clr>
        </p15:guide>
        <p15:guide id="5" pos="1863">
          <p15:clr>
            <a:srgbClr val="5ACBF0"/>
          </p15:clr>
        </p15:guide>
        <p15:guide id="6" pos="2428">
          <p15:clr>
            <a:srgbClr val="5ACBF0"/>
          </p15:clr>
        </p15:guide>
        <p15:guide id="7" pos="2992">
          <p15:clr>
            <a:srgbClr val="5ACBF0"/>
          </p15:clr>
        </p15:guide>
        <p15:guide id="8" pos="3557">
          <p15:clr>
            <a:srgbClr val="5ACBF0"/>
          </p15:clr>
        </p15:guide>
        <p15:guide id="9" pos="4121">
          <p15:clr>
            <a:srgbClr val="5ACBF0"/>
          </p15:clr>
        </p15:guide>
        <p15:guide id="10" pos="4686">
          <p15:clr>
            <a:srgbClr val="5ACBF0"/>
          </p15:clr>
        </p15:guide>
        <p15:guide id="11" pos="5250">
          <p15:clr>
            <a:srgbClr val="5ACBF0"/>
          </p15:clr>
        </p15:guide>
        <p15:guide id="12" pos="5815">
          <p15:clr>
            <a:srgbClr val="5ACBF0"/>
          </p15:clr>
        </p15:guide>
        <p15:guide id="13" pos="6379">
          <p15:clr>
            <a:srgbClr val="5ACBF0"/>
          </p15:clr>
        </p15:guide>
        <p15:guide id="14" pos="6944">
          <p15:clr>
            <a:srgbClr val="5ACBF0"/>
          </p15:clr>
        </p15:guide>
        <p15:guide id="15" pos="7508">
          <p15:clr>
            <a:srgbClr val="5ACBF0"/>
          </p15:clr>
        </p15:guide>
        <p15:guide id="16" pos="282">
          <p15:clr>
            <a:srgbClr val="C35EA4"/>
          </p15:clr>
        </p15:guide>
        <p15:guide id="17" pos="7396">
          <p15:clr>
            <a:srgbClr val="C35EA4"/>
          </p15:clr>
        </p15:guide>
        <p15:guide id="18" orient="horz" pos="748">
          <p15:clr>
            <a:srgbClr val="5ACBF0"/>
          </p15:clr>
        </p15:guide>
        <p15:guide id="19" orient="horz" pos="1313">
          <p15:clr>
            <a:srgbClr val="5ACBF0"/>
          </p15:clr>
        </p15:guide>
        <p15:guide id="20" orient="horz" pos="1878">
          <p15:clr>
            <a:srgbClr val="5ACBF0"/>
          </p15:clr>
        </p15:guide>
        <p15:guide id="21" orient="horz" pos="2442">
          <p15:clr>
            <a:srgbClr val="5ACBF0"/>
          </p15:clr>
        </p15:guide>
        <p15:guide id="22" orient="horz" pos="3007">
          <p15:clr>
            <a:srgbClr val="5ACBF0"/>
          </p15:clr>
        </p15:guide>
        <p15:guide id="23" orient="horz" pos="3572">
          <p15:clr>
            <a:srgbClr val="5ACBF0"/>
          </p15:clr>
        </p15:guide>
        <p15:guide id="24" orient="horz" pos="4137">
          <p15:clr>
            <a:srgbClr val="5ACBF0"/>
          </p15:clr>
        </p15:guide>
        <p15:guide id="25" orient="horz" pos="296">
          <p15:clr>
            <a:srgbClr val="C35EA4"/>
          </p15:clr>
        </p15:guide>
        <p15:guide id="26" orient="horz" pos="402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github.com/tahirbags/cs410_project_public/tree/main"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competitions/nlp-getting-started"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tahirbags/cs410_project_public"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5AB11-6808-5DCD-22BA-71C344DA281A}"/>
              </a:ext>
            </a:extLst>
          </p:cNvPr>
          <p:cNvSpPr>
            <a:spLocks noGrp="1"/>
          </p:cNvSpPr>
          <p:nvPr>
            <p:ph type="title"/>
          </p:nvPr>
        </p:nvSpPr>
        <p:spPr>
          <a:xfrm>
            <a:off x="745325" y="2309328"/>
            <a:ext cx="11446674" cy="1793104"/>
          </a:xfrm>
        </p:spPr>
        <p:txBody>
          <a:bodyPr/>
          <a:lstStyle/>
          <a:p>
            <a:pPr>
              <a:lnSpc>
                <a:spcPct val="114000"/>
              </a:lnSpc>
              <a:spcAft>
                <a:spcPts val="600"/>
              </a:spcAft>
            </a:pPr>
            <a:r>
              <a:rPr lang="en-US" sz="4400" dirty="0"/>
              <a:t>Leaderboard Competition: </a:t>
            </a:r>
            <a:br>
              <a:rPr lang="en-US" sz="4400" dirty="0"/>
            </a:br>
            <a:r>
              <a:rPr lang="en-US" sz="4400" dirty="0"/>
              <a:t>NLP with Disaster Tweets Dataset</a:t>
            </a:r>
          </a:p>
        </p:txBody>
      </p:sp>
      <p:sp>
        <p:nvSpPr>
          <p:cNvPr id="3" name="Text Placeholder 2">
            <a:extLst>
              <a:ext uri="{FF2B5EF4-FFF2-40B4-BE49-F238E27FC236}">
                <a16:creationId xmlns:a16="http://schemas.microsoft.com/office/drawing/2014/main" id="{8B28EAED-0087-0C52-2CA9-87F3FBD635AE}"/>
              </a:ext>
            </a:extLst>
          </p:cNvPr>
          <p:cNvSpPr>
            <a:spLocks noGrp="1"/>
          </p:cNvSpPr>
          <p:nvPr>
            <p:ph type="body" sz="quarter" idx="15"/>
          </p:nvPr>
        </p:nvSpPr>
        <p:spPr>
          <a:xfrm>
            <a:off x="745326" y="4999125"/>
            <a:ext cx="6276531" cy="548640"/>
          </a:xfrm>
        </p:spPr>
        <p:txBody>
          <a:bodyPr/>
          <a:lstStyle/>
          <a:p>
            <a:r>
              <a:rPr lang="en-US" dirty="0"/>
              <a:t>Harish, Aryan, Ashwin, </a:t>
            </a:r>
            <a:r>
              <a:rPr lang="en-US" dirty="0" err="1"/>
              <a:t>Abrielle</a:t>
            </a:r>
            <a:r>
              <a:rPr lang="en-US" dirty="0"/>
              <a:t>, Tahir</a:t>
            </a:r>
          </a:p>
        </p:txBody>
      </p:sp>
      <p:sp>
        <p:nvSpPr>
          <p:cNvPr id="4" name="Text Placeholder 3">
            <a:extLst>
              <a:ext uri="{FF2B5EF4-FFF2-40B4-BE49-F238E27FC236}">
                <a16:creationId xmlns:a16="http://schemas.microsoft.com/office/drawing/2014/main" id="{24EAC91F-4F48-27ED-75F3-FE6DB23DBC01}"/>
              </a:ext>
            </a:extLst>
          </p:cNvPr>
          <p:cNvSpPr>
            <a:spLocks noGrp="1"/>
          </p:cNvSpPr>
          <p:nvPr>
            <p:ph type="body" sz="quarter" idx="16"/>
          </p:nvPr>
        </p:nvSpPr>
        <p:spPr>
          <a:xfrm>
            <a:off x="745326" y="5548047"/>
            <a:ext cx="6276531" cy="548640"/>
          </a:xfrm>
        </p:spPr>
        <p:txBody>
          <a:bodyPr/>
          <a:lstStyle/>
          <a:p>
            <a:r>
              <a:rPr lang="en-US" dirty="0"/>
              <a:t>December 15, 2023</a:t>
            </a:r>
          </a:p>
        </p:txBody>
      </p:sp>
      <p:sp>
        <p:nvSpPr>
          <p:cNvPr id="7" name="Text Placeholder 2">
            <a:extLst>
              <a:ext uri="{FF2B5EF4-FFF2-40B4-BE49-F238E27FC236}">
                <a16:creationId xmlns:a16="http://schemas.microsoft.com/office/drawing/2014/main" id="{B373F161-AD08-8789-2625-C0C70420B296}"/>
              </a:ext>
            </a:extLst>
          </p:cNvPr>
          <p:cNvSpPr txBox="1">
            <a:spLocks/>
          </p:cNvSpPr>
          <p:nvPr/>
        </p:nvSpPr>
        <p:spPr bwMode="auto">
          <a:xfrm>
            <a:off x="745325" y="4521783"/>
            <a:ext cx="6276531" cy="548640"/>
          </a:xfrm>
          <a:prstGeom prst="rect">
            <a:avLst/>
          </a:prstGeom>
        </p:spPr>
        <p:txBody>
          <a:bodyPr vert="horz" wrap="square" lIns="0" tIns="109728" rIns="91440" bIns="109728" rtlCol="0">
            <a:noAutofit/>
          </a:bodyPr>
          <a:lstStyle>
            <a:lvl1pPr marL="0" marR="0" indent="0" algn="l" defTabSz="913632" rtl="0" eaLnBrk="1" fontAlgn="auto" latinLnBrk="0" hangingPunct="1">
              <a:lnSpc>
                <a:spcPct val="100000"/>
              </a:lnSpc>
              <a:spcBef>
                <a:spcPts val="600"/>
              </a:spcBef>
              <a:spcAft>
                <a:spcPts val="600"/>
              </a:spcAft>
              <a:buClr>
                <a:schemeClr val="tx1">
                  <a:lumMod val="50000"/>
                </a:schemeClr>
              </a:buClr>
              <a:buSzPct val="90000"/>
              <a:buFont typeface="Arial" pitchFamily="34" charset="0"/>
              <a:buNone/>
              <a:tabLst/>
              <a:defRPr sz="2198" b="1" i="0" kern="1200" spc="0" baseline="0">
                <a:solidFill>
                  <a:schemeClr val="tx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gradFill>
                  <a:gsLst>
                    <a:gs pos="1250">
                      <a:schemeClr val="tx1"/>
                    </a:gs>
                    <a:gs pos="100000">
                      <a:schemeClr val="tx1"/>
                    </a:gs>
                  </a:gsLst>
                  <a:lin ang="5400000" scaled="0"/>
                </a:gra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gradFill>
                  <a:gsLst>
                    <a:gs pos="1250">
                      <a:schemeClr val="tx1"/>
                    </a:gs>
                    <a:gs pos="100000">
                      <a:schemeClr val="tx1"/>
                    </a:gs>
                  </a:gsLst>
                  <a:lin ang="5400000" scaled="0"/>
                </a:gra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gradFill>
                  <a:gsLst>
                    <a:gs pos="1250">
                      <a:schemeClr val="tx1"/>
                    </a:gs>
                    <a:gs pos="100000">
                      <a:schemeClr val="tx1"/>
                    </a:gs>
                  </a:gsLst>
                  <a:lin ang="5400000" scaled="0"/>
                </a:gra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gradFill>
                  <a:gsLst>
                    <a:gs pos="1250">
                      <a:schemeClr val="tx1"/>
                    </a:gs>
                    <a:gs pos="100000">
                      <a:schemeClr val="tx1"/>
                    </a:gs>
                  </a:gsLst>
                  <a:lin ang="5400000" scaled="0"/>
                </a:gra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r>
              <a:rPr lang="en-US" dirty="0"/>
              <a:t>Project Team: HAAAT</a:t>
            </a:r>
          </a:p>
        </p:txBody>
      </p:sp>
    </p:spTree>
    <p:extLst>
      <p:ext uri="{BB962C8B-B14F-4D97-AF65-F5344CB8AC3E}">
        <p14:creationId xmlns:p14="http://schemas.microsoft.com/office/powerpoint/2010/main" val="1637042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529CC20-113C-8B81-4AEB-5CF97C73A56E}"/>
              </a:ext>
            </a:extLst>
          </p:cNvPr>
          <p:cNvSpPr>
            <a:spLocks noGrp="1"/>
          </p:cNvSpPr>
          <p:nvPr>
            <p:ph type="body" sz="quarter" idx="10"/>
          </p:nvPr>
        </p:nvSpPr>
        <p:spPr>
          <a:xfrm>
            <a:off x="274391" y="1189175"/>
            <a:ext cx="5821609" cy="4540217"/>
          </a:xfrm>
        </p:spPr>
        <p:txBody>
          <a:bodyPr/>
          <a:lstStyle/>
          <a:p>
            <a:pPr marL="342900" indent="-342900">
              <a:lnSpc>
                <a:spcPct val="125000"/>
              </a:lnSpc>
              <a:spcAft>
                <a:spcPts val="1200"/>
              </a:spcAft>
              <a:buAutoNum type="arabicPeriod"/>
            </a:pPr>
            <a:r>
              <a:rPr lang="en-US" sz="2000" dirty="0"/>
              <a:t>In the models/ folder, either:</a:t>
            </a:r>
          </a:p>
          <a:p>
            <a:pPr marL="572950" lvl="1" indent="-342900">
              <a:lnSpc>
                <a:spcPct val="125000"/>
              </a:lnSpc>
              <a:spcAft>
                <a:spcPts val="1200"/>
              </a:spcAft>
              <a:buAutoNum type="arabicPeriod"/>
            </a:pPr>
            <a:r>
              <a:rPr lang="en-US" sz="2000" dirty="0"/>
              <a:t>select an existing file (e.g. </a:t>
            </a:r>
            <a:r>
              <a:rPr lang="en-US" sz="2000" dirty="0">
                <a:solidFill>
                  <a:srgbClr val="00B050"/>
                </a:solidFill>
                <a:latin typeface="Consolas" panose="020B0609020204030204" pitchFamily="49" charset="0"/>
                <a:cs typeface="Consolas" panose="020B0609020204030204" pitchFamily="49" charset="0"/>
              </a:rPr>
              <a:t>GaussianNB.py, MLP.py</a:t>
            </a:r>
            <a:r>
              <a:rPr lang="en-US" sz="2000" dirty="0"/>
              <a:t>)</a:t>
            </a:r>
          </a:p>
          <a:p>
            <a:pPr marL="572950" lvl="1" indent="-342900">
              <a:lnSpc>
                <a:spcPct val="125000"/>
              </a:lnSpc>
              <a:spcAft>
                <a:spcPts val="1200"/>
              </a:spcAft>
              <a:buAutoNum type="arabicPeriod"/>
            </a:pPr>
            <a:r>
              <a:rPr lang="en-US" sz="2000" dirty="0"/>
              <a:t>create a new file named </a:t>
            </a:r>
            <a:r>
              <a:rPr lang="en-US" sz="2000" dirty="0">
                <a:solidFill>
                  <a:srgbClr val="00B050"/>
                </a:solidFill>
                <a:latin typeface="Consolas" panose="020B0609020204030204" pitchFamily="49" charset="0"/>
                <a:cs typeface="Consolas" panose="020B0609020204030204" pitchFamily="49" charset="0"/>
              </a:rPr>
              <a:t>[yourModel].py</a:t>
            </a:r>
          </a:p>
          <a:p>
            <a:pPr marL="342900" indent="-342900">
              <a:lnSpc>
                <a:spcPct val="125000"/>
              </a:lnSpc>
              <a:spcAft>
                <a:spcPts val="1200"/>
              </a:spcAft>
              <a:buAutoNum type="arabicPeriod"/>
            </a:pPr>
            <a:r>
              <a:rPr lang="en-US" sz="2000" dirty="0"/>
              <a:t>Define the class for your model, with the following three methods:</a:t>
            </a:r>
          </a:p>
          <a:p>
            <a:pPr marL="572950" lvl="1" indent="-342900">
              <a:lnSpc>
                <a:spcPct val="125000"/>
              </a:lnSpc>
              <a:spcAft>
                <a:spcPts val="1200"/>
              </a:spcAft>
              <a:buAutoNum type="arabicPeriod"/>
            </a:pPr>
            <a:r>
              <a:rPr lang="en-US" sz="2000" dirty="0">
                <a:solidFill>
                  <a:srgbClr val="00B050"/>
                </a:solidFill>
                <a:latin typeface="Consolas" panose="020B0609020204030204" pitchFamily="49" charset="0"/>
                <a:cs typeface="Consolas" panose="020B0609020204030204" pitchFamily="49" charset="0"/>
              </a:rPr>
              <a:t>__init__(self)</a:t>
            </a:r>
          </a:p>
          <a:p>
            <a:pPr marL="572950" lvl="1" indent="-342900">
              <a:lnSpc>
                <a:spcPct val="125000"/>
              </a:lnSpc>
              <a:spcAft>
                <a:spcPts val="1200"/>
              </a:spcAft>
              <a:buAutoNum type="arabicPeriod"/>
            </a:pPr>
            <a:r>
              <a:rPr lang="en-US" sz="2000" dirty="0">
                <a:solidFill>
                  <a:srgbClr val="00B050"/>
                </a:solidFill>
                <a:latin typeface="Consolas" panose="020B0609020204030204" pitchFamily="49" charset="0"/>
                <a:cs typeface="Consolas" panose="020B0609020204030204" pitchFamily="49" charset="0"/>
              </a:rPr>
              <a:t>train(self, X_train, y_train)</a:t>
            </a:r>
          </a:p>
          <a:p>
            <a:pPr marL="572950" lvl="1" indent="-342900">
              <a:lnSpc>
                <a:spcPct val="125000"/>
              </a:lnSpc>
              <a:spcAft>
                <a:spcPts val="1200"/>
              </a:spcAft>
              <a:buAutoNum type="arabicPeriod"/>
            </a:pPr>
            <a:r>
              <a:rPr lang="en-US" sz="2000" dirty="0">
                <a:solidFill>
                  <a:srgbClr val="00B050"/>
                </a:solidFill>
                <a:latin typeface="Consolas" panose="020B0609020204030204" pitchFamily="49" charset="0"/>
                <a:cs typeface="Consolas" panose="020B0609020204030204" pitchFamily="49" charset="0"/>
              </a:rPr>
              <a:t>predict(self, X_test)</a:t>
            </a:r>
          </a:p>
        </p:txBody>
      </p:sp>
      <p:sp>
        <p:nvSpPr>
          <p:cNvPr id="3" name="Title 2">
            <a:extLst>
              <a:ext uri="{FF2B5EF4-FFF2-40B4-BE49-F238E27FC236}">
                <a16:creationId xmlns:a16="http://schemas.microsoft.com/office/drawing/2014/main" id="{A6CDC8AB-63D9-5049-1349-8E25D44DDAD2}"/>
              </a:ext>
            </a:extLst>
          </p:cNvPr>
          <p:cNvSpPr>
            <a:spLocks noGrp="1"/>
          </p:cNvSpPr>
          <p:nvPr>
            <p:ph type="title"/>
          </p:nvPr>
        </p:nvSpPr>
        <p:spPr/>
        <p:txBody>
          <a:bodyPr/>
          <a:lstStyle/>
          <a:p>
            <a:r>
              <a:rPr lang="en-US" dirty="0"/>
              <a:t>Model Setup (using </a:t>
            </a:r>
            <a:r>
              <a:rPr lang="en-US" dirty="0">
                <a:solidFill>
                  <a:srgbClr val="00B050"/>
                </a:solidFill>
                <a:latin typeface="Consolas" panose="020B0609020204030204" pitchFamily="49" charset="0"/>
                <a:cs typeface="Consolas" panose="020B0609020204030204" pitchFamily="49" charset="0"/>
              </a:rPr>
              <a:t>sklearn</a:t>
            </a:r>
            <a:r>
              <a:rPr lang="en-US" dirty="0"/>
              <a:t>)</a:t>
            </a:r>
          </a:p>
        </p:txBody>
      </p:sp>
      <p:sp>
        <p:nvSpPr>
          <p:cNvPr id="4" name="Slide Number Placeholder 3">
            <a:extLst>
              <a:ext uri="{FF2B5EF4-FFF2-40B4-BE49-F238E27FC236}">
                <a16:creationId xmlns:a16="http://schemas.microsoft.com/office/drawing/2014/main" id="{F55B5934-E74A-BAFE-2DBC-70588CF31229}"/>
              </a:ext>
            </a:extLst>
          </p:cNvPr>
          <p:cNvSpPr>
            <a:spLocks noGrp="1"/>
          </p:cNvSpPr>
          <p:nvPr>
            <p:ph type="sldNum" sz="quarter" idx="4"/>
          </p:nvPr>
        </p:nvSpPr>
        <p:spPr/>
        <p:txBody>
          <a:bodyPr/>
          <a:lstStyle/>
          <a:p>
            <a:fld id="{86CB4B4D-7CA3-9044-876B-883B54F8677D}" type="slidenum">
              <a:rPr lang="uk-UA" smtClean="0"/>
              <a:pPr/>
              <a:t>10</a:t>
            </a:fld>
            <a:endParaRPr lang="uk-UA"/>
          </a:p>
        </p:txBody>
      </p:sp>
      <p:pic>
        <p:nvPicPr>
          <p:cNvPr id="6" name="Picture 5">
            <a:extLst>
              <a:ext uri="{FF2B5EF4-FFF2-40B4-BE49-F238E27FC236}">
                <a16:creationId xmlns:a16="http://schemas.microsoft.com/office/drawing/2014/main" id="{5640FF3B-5281-1C21-191F-83185F8E8DAD}"/>
              </a:ext>
            </a:extLst>
          </p:cNvPr>
          <p:cNvPicPr>
            <a:picLocks noChangeAspect="1"/>
          </p:cNvPicPr>
          <p:nvPr/>
        </p:nvPicPr>
        <p:blipFill>
          <a:blip r:embed="rId2"/>
          <a:stretch>
            <a:fillRect/>
          </a:stretch>
        </p:blipFill>
        <p:spPr>
          <a:xfrm>
            <a:off x="6539235" y="352839"/>
            <a:ext cx="5304895" cy="6152322"/>
          </a:xfrm>
          <a:prstGeom prst="rect">
            <a:avLst/>
          </a:prstGeom>
        </p:spPr>
      </p:pic>
    </p:spTree>
    <p:extLst>
      <p:ext uri="{BB962C8B-B14F-4D97-AF65-F5344CB8AC3E}">
        <p14:creationId xmlns:p14="http://schemas.microsoft.com/office/powerpoint/2010/main" val="38287542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C068-2457-AFCD-A700-31F391DA6DA5}"/>
              </a:ext>
            </a:extLst>
          </p:cNvPr>
          <p:cNvSpPr>
            <a:spLocks noGrp="1"/>
          </p:cNvSpPr>
          <p:nvPr>
            <p:ph type="title"/>
          </p:nvPr>
        </p:nvSpPr>
        <p:spPr/>
        <p:txBody>
          <a:bodyPr/>
          <a:lstStyle/>
          <a:p>
            <a:r>
              <a:rPr lang="en-US" sz="4800" dirty="0"/>
              <a:t>Usage</a:t>
            </a:r>
          </a:p>
        </p:txBody>
      </p:sp>
      <p:sp>
        <p:nvSpPr>
          <p:cNvPr id="3" name="Slide Number Placeholder 2">
            <a:extLst>
              <a:ext uri="{FF2B5EF4-FFF2-40B4-BE49-F238E27FC236}">
                <a16:creationId xmlns:a16="http://schemas.microsoft.com/office/drawing/2014/main" id="{7DC3C05C-EC68-24AA-A9C6-9F88C3ADD739}"/>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CB4B4D-7CA3-9044-876B-883B54F8677D}" type="slidenum">
              <a:rPr kumimoji="0" lang="uk-UA" sz="600" b="0" i="0" u="none" strike="noStrike" kern="1200" cap="none" spc="0" normalizeH="0" baseline="0" noProof="0" smtClean="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uk-UA" sz="600" b="0" i="0" u="none" strike="noStrike" kern="1200" cap="none" spc="0" normalizeH="0" baseline="0" noProof="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endParaRPr>
          </a:p>
        </p:txBody>
      </p:sp>
    </p:spTree>
    <p:extLst>
      <p:ext uri="{BB962C8B-B14F-4D97-AF65-F5344CB8AC3E}">
        <p14:creationId xmlns:p14="http://schemas.microsoft.com/office/powerpoint/2010/main" val="408462205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3E1D6E9-FDF9-C9A6-CE92-ED4EF6EBDD94}"/>
              </a:ext>
            </a:extLst>
          </p:cNvPr>
          <p:cNvSpPr>
            <a:spLocks noGrp="1"/>
          </p:cNvSpPr>
          <p:nvPr>
            <p:ph type="body" sz="quarter" idx="10"/>
          </p:nvPr>
        </p:nvSpPr>
        <p:spPr>
          <a:xfrm>
            <a:off x="274391" y="1189176"/>
            <a:ext cx="5821609" cy="5103898"/>
          </a:xfrm>
        </p:spPr>
        <p:txBody>
          <a:bodyPr/>
          <a:lstStyle/>
          <a:p>
            <a:pPr marL="342900" indent="-342900">
              <a:lnSpc>
                <a:spcPct val="150000"/>
              </a:lnSpc>
              <a:spcAft>
                <a:spcPts val="2400"/>
              </a:spcAft>
              <a:buAutoNum type="arabicPeriod"/>
            </a:pPr>
            <a:r>
              <a:rPr lang="en-US" sz="1800" dirty="0"/>
              <a:t>Ensure that your model is listed in the options and if/else branches of </a:t>
            </a:r>
            <a:r>
              <a:rPr lang="en-US" sz="1800" dirty="0">
                <a:solidFill>
                  <a:srgbClr val="00B050"/>
                </a:solidFill>
                <a:latin typeface="Consolas" panose="020B0609020204030204" pitchFamily="49" charset="0"/>
                <a:cs typeface="Consolas" panose="020B0609020204030204" pitchFamily="49" charset="0"/>
              </a:rPr>
              <a:t>hpo_tune.py</a:t>
            </a:r>
            <a:r>
              <a:rPr lang="en-US" sz="1800" dirty="0"/>
              <a:t>.</a:t>
            </a:r>
          </a:p>
          <a:p>
            <a:pPr marL="342900" indent="-342900">
              <a:lnSpc>
                <a:spcPct val="150000"/>
              </a:lnSpc>
              <a:spcAft>
                <a:spcPts val="2400"/>
              </a:spcAft>
              <a:buAutoNum type="arabicPeriod"/>
            </a:pPr>
            <a:r>
              <a:rPr lang="en-US" sz="1800" dirty="0"/>
              <a:t>In the respective branch, update the parameter space for your model.</a:t>
            </a:r>
          </a:p>
          <a:p>
            <a:pPr marL="342900" indent="-342900">
              <a:lnSpc>
                <a:spcPct val="150000"/>
              </a:lnSpc>
              <a:spcAft>
                <a:spcPts val="2400"/>
              </a:spcAft>
              <a:buAutoNum type="arabicPeriod"/>
            </a:pPr>
            <a:r>
              <a:rPr lang="en-US" sz="1800" dirty="0"/>
              <a:t>Call </a:t>
            </a:r>
            <a:r>
              <a:rPr lang="en-US" sz="1800" dirty="0">
                <a:solidFill>
                  <a:srgbClr val="00B050"/>
                </a:solidFill>
                <a:latin typeface="Consolas" panose="020B0609020204030204" pitchFamily="49" charset="0"/>
                <a:cs typeface="Consolas" panose="020B0609020204030204" pitchFamily="49" charset="0"/>
              </a:rPr>
              <a:t>hpo_tune.py</a:t>
            </a:r>
            <a:r>
              <a:rPr lang="en-US" sz="1800" dirty="0">
                <a:solidFill>
                  <a:srgbClr val="00B050"/>
                </a:solidFill>
                <a:latin typeface="+mj-lt"/>
                <a:cs typeface="Consolas" panose="020B0609020204030204" pitchFamily="49" charset="0"/>
              </a:rPr>
              <a:t> </a:t>
            </a:r>
            <a:r>
              <a:rPr lang="en-US" sz="1800" dirty="0"/>
              <a:t>and enter your model name.</a:t>
            </a:r>
          </a:p>
          <a:p>
            <a:pPr marL="342900" indent="-342900">
              <a:lnSpc>
                <a:spcPct val="150000"/>
              </a:lnSpc>
              <a:spcAft>
                <a:spcPts val="2400"/>
              </a:spcAft>
              <a:buAutoNum type="arabicPeriod"/>
            </a:pPr>
            <a:r>
              <a:rPr lang="en-US" sz="1800" dirty="0"/>
              <a:t>Your model’s hyperparameters will be tuned based on the parameter space you have defined, and the best settings will be printed to the console</a:t>
            </a:r>
            <a:endParaRPr lang="en-US" dirty="0"/>
          </a:p>
          <a:p>
            <a:pPr marL="342900" indent="-342900">
              <a:lnSpc>
                <a:spcPct val="150000"/>
              </a:lnSpc>
              <a:spcAft>
                <a:spcPts val="2400"/>
              </a:spcAft>
              <a:buAutoNum type="arabicPeriod"/>
            </a:pPr>
            <a:r>
              <a:rPr lang="en-US" sz="1800" dirty="0"/>
              <a:t>Update your model with these new settings</a:t>
            </a:r>
          </a:p>
        </p:txBody>
      </p:sp>
      <p:sp>
        <p:nvSpPr>
          <p:cNvPr id="3" name="Title 2">
            <a:extLst>
              <a:ext uri="{FF2B5EF4-FFF2-40B4-BE49-F238E27FC236}">
                <a16:creationId xmlns:a16="http://schemas.microsoft.com/office/drawing/2014/main" id="{DD12AEA9-ABF3-AD4B-ADE5-82B777795BF1}"/>
              </a:ext>
            </a:extLst>
          </p:cNvPr>
          <p:cNvSpPr>
            <a:spLocks noGrp="1"/>
          </p:cNvSpPr>
          <p:nvPr>
            <p:ph type="title"/>
          </p:nvPr>
        </p:nvSpPr>
        <p:spPr/>
        <p:txBody>
          <a:bodyPr/>
          <a:lstStyle/>
          <a:p>
            <a:r>
              <a:rPr lang="en-US" dirty="0"/>
              <a:t>Hyperparameter Tuning on Training Set </a:t>
            </a:r>
            <a:r>
              <a:rPr lang="en-US" dirty="0">
                <a:solidFill>
                  <a:srgbClr val="00B050"/>
                </a:solidFill>
                <a:latin typeface="Consolas" panose="020B0609020204030204" pitchFamily="49" charset="0"/>
                <a:cs typeface="Consolas" panose="020B0609020204030204" pitchFamily="49" charset="0"/>
              </a:rPr>
              <a:t>(hpo_tune.py)</a:t>
            </a:r>
          </a:p>
        </p:txBody>
      </p:sp>
      <p:sp>
        <p:nvSpPr>
          <p:cNvPr id="4" name="Slide Number Placeholder 3">
            <a:extLst>
              <a:ext uri="{FF2B5EF4-FFF2-40B4-BE49-F238E27FC236}">
                <a16:creationId xmlns:a16="http://schemas.microsoft.com/office/drawing/2014/main" id="{3BB148FA-44AF-F5DA-C425-C32AC8516F38}"/>
              </a:ext>
            </a:extLst>
          </p:cNvPr>
          <p:cNvSpPr>
            <a:spLocks noGrp="1"/>
          </p:cNvSpPr>
          <p:nvPr>
            <p:ph type="sldNum" sz="quarter" idx="4"/>
          </p:nvPr>
        </p:nvSpPr>
        <p:spPr/>
        <p:txBody>
          <a:bodyPr/>
          <a:lstStyle/>
          <a:p>
            <a:fld id="{86CB4B4D-7CA3-9044-876B-883B54F8677D}" type="slidenum">
              <a:rPr lang="uk-UA" smtClean="0"/>
              <a:pPr/>
              <a:t>12</a:t>
            </a:fld>
            <a:endParaRPr lang="uk-UA" dirty="0"/>
          </a:p>
        </p:txBody>
      </p:sp>
      <p:pic>
        <p:nvPicPr>
          <p:cNvPr id="8" name="Picture 7">
            <a:extLst>
              <a:ext uri="{FF2B5EF4-FFF2-40B4-BE49-F238E27FC236}">
                <a16:creationId xmlns:a16="http://schemas.microsoft.com/office/drawing/2014/main" id="{A397C9B8-A21C-8962-C7F0-59359C906CB0}"/>
              </a:ext>
            </a:extLst>
          </p:cNvPr>
          <p:cNvPicPr>
            <a:picLocks noChangeAspect="1"/>
          </p:cNvPicPr>
          <p:nvPr/>
        </p:nvPicPr>
        <p:blipFill>
          <a:blip r:embed="rId2"/>
          <a:stretch>
            <a:fillRect/>
          </a:stretch>
        </p:blipFill>
        <p:spPr>
          <a:xfrm>
            <a:off x="6748709" y="1402464"/>
            <a:ext cx="5168900" cy="1689100"/>
          </a:xfrm>
          <a:prstGeom prst="rect">
            <a:avLst/>
          </a:prstGeom>
        </p:spPr>
      </p:pic>
      <p:pic>
        <p:nvPicPr>
          <p:cNvPr id="10" name="Picture 9">
            <a:extLst>
              <a:ext uri="{FF2B5EF4-FFF2-40B4-BE49-F238E27FC236}">
                <a16:creationId xmlns:a16="http://schemas.microsoft.com/office/drawing/2014/main" id="{50A9584F-53BD-8C50-D3F3-790AE7F7BAD8}"/>
              </a:ext>
            </a:extLst>
          </p:cNvPr>
          <p:cNvPicPr>
            <a:picLocks noChangeAspect="1"/>
          </p:cNvPicPr>
          <p:nvPr/>
        </p:nvPicPr>
        <p:blipFill>
          <a:blip r:embed="rId3"/>
          <a:stretch>
            <a:fillRect/>
          </a:stretch>
        </p:blipFill>
        <p:spPr>
          <a:xfrm>
            <a:off x="6096000" y="4017728"/>
            <a:ext cx="5850835" cy="2451862"/>
          </a:xfrm>
          <a:prstGeom prst="rect">
            <a:avLst/>
          </a:prstGeom>
        </p:spPr>
      </p:pic>
    </p:spTree>
    <p:extLst>
      <p:ext uri="{BB962C8B-B14F-4D97-AF65-F5344CB8AC3E}">
        <p14:creationId xmlns:p14="http://schemas.microsoft.com/office/powerpoint/2010/main" val="81630391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3E1D6E9-FDF9-C9A6-CE92-ED4EF6EBDD94}"/>
              </a:ext>
            </a:extLst>
          </p:cNvPr>
          <p:cNvSpPr>
            <a:spLocks noGrp="1"/>
          </p:cNvSpPr>
          <p:nvPr>
            <p:ph type="body" sz="quarter" idx="10"/>
          </p:nvPr>
        </p:nvSpPr>
        <p:spPr>
          <a:xfrm>
            <a:off x="109511" y="2328893"/>
            <a:ext cx="7248082" cy="2068451"/>
          </a:xfrm>
        </p:spPr>
        <p:txBody>
          <a:bodyPr/>
          <a:lstStyle/>
          <a:p>
            <a:pPr marL="342900" indent="-342900">
              <a:lnSpc>
                <a:spcPct val="200000"/>
              </a:lnSpc>
              <a:spcAft>
                <a:spcPts val="1200"/>
              </a:spcAft>
              <a:buAutoNum type="arabicPeriod"/>
            </a:pPr>
            <a:r>
              <a:rPr lang="en-US" sz="1800" dirty="0"/>
              <a:t>Ensure that your model is listed in the </a:t>
            </a:r>
            <a:r>
              <a:rPr lang="en-US" sz="1800" dirty="0">
                <a:solidFill>
                  <a:srgbClr val="00B050"/>
                </a:solidFill>
                <a:latin typeface="Consolas" panose="020B0609020204030204" pitchFamily="49" charset="0"/>
                <a:cs typeface="Consolas" panose="020B0609020204030204" pitchFamily="49" charset="0"/>
              </a:rPr>
              <a:t>models_to_evaluate</a:t>
            </a:r>
            <a:r>
              <a:rPr lang="en-US" sz="1800" dirty="0">
                <a:solidFill>
                  <a:srgbClr val="00B050"/>
                </a:solidFill>
                <a:latin typeface="+mj-lt"/>
                <a:cs typeface="Consolas" panose="020B0609020204030204" pitchFamily="49" charset="0"/>
              </a:rPr>
              <a:t> </a:t>
            </a:r>
            <a:r>
              <a:rPr lang="en-US" sz="1800" dirty="0">
                <a:solidFill>
                  <a:schemeClr val="tx1"/>
                </a:solidFill>
                <a:latin typeface="+mj-lt"/>
                <a:cs typeface="Consolas" panose="020B0609020204030204" pitchFamily="49" charset="0"/>
              </a:rPr>
              <a:t>list</a:t>
            </a:r>
          </a:p>
          <a:p>
            <a:pPr marL="342900" indent="-342900">
              <a:lnSpc>
                <a:spcPct val="200000"/>
              </a:lnSpc>
              <a:spcAft>
                <a:spcPts val="1200"/>
              </a:spcAft>
              <a:buAutoNum type="arabicPeriod"/>
            </a:pPr>
            <a:r>
              <a:rPr lang="en-US" sz="1800" dirty="0"/>
              <a:t>Call </a:t>
            </a:r>
            <a:r>
              <a:rPr lang="en-US" sz="1800" dirty="0">
                <a:solidFill>
                  <a:srgbClr val="00B050"/>
                </a:solidFill>
                <a:latin typeface="Consolas" panose="020B0609020204030204" pitchFamily="49" charset="0"/>
                <a:cs typeface="Consolas" panose="020B0609020204030204" pitchFamily="49" charset="0"/>
              </a:rPr>
              <a:t>model_eval.py</a:t>
            </a:r>
            <a:r>
              <a:rPr lang="en-US" sz="1800" dirty="0">
                <a:solidFill>
                  <a:srgbClr val="00B050"/>
                </a:solidFill>
                <a:cs typeface="Consolas" panose="020B0609020204030204" pitchFamily="49" charset="0"/>
              </a:rPr>
              <a:t>.</a:t>
            </a:r>
          </a:p>
          <a:p>
            <a:pPr marL="342900" indent="-342900">
              <a:lnSpc>
                <a:spcPct val="200000"/>
              </a:lnSpc>
              <a:spcAft>
                <a:spcPts val="1200"/>
              </a:spcAft>
              <a:buAutoNum type="arabicPeriod"/>
            </a:pPr>
            <a:r>
              <a:rPr lang="en-US" sz="1800" dirty="0">
                <a:solidFill>
                  <a:schemeClr val="tx1"/>
                </a:solidFill>
                <a:latin typeface="+mj-lt"/>
                <a:cs typeface="Consolas" panose="020B0609020204030204" pitchFamily="49" charset="0"/>
              </a:rPr>
              <a:t>See your results!</a:t>
            </a:r>
          </a:p>
        </p:txBody>
      </p:sp>
      <p:sp>
        <p:nvSpPr>
          <p:cNvPr id="3" name="Title 2">
            <a:extLst>
              <a:ext uri="{FF2B5EF4-FFF2-40B4-BE49-F238E27FC236}">
                <a16:creationId xmlns:a16="http://schemas.microsoft.com/office/drawing/2014/main" id="{DD12AEA9-ABF3-AD4B-ADE5-82B777795BF1}"/>
              </a:ext>
            </a:extLst>
          </p:cNvPr>
          <p:cNvSpPr>
            <a:spLocks noGrp="1"/>
          </p:cNvSpPr>
          <p:nvPr>
            <p:ph type="title"/>
          </p:nvPr>
        </p:nvSpPr>
        <p:spPr/>
        <p:txBody>
          <a:bodyPr/>
          <a:lstStyle/>
          <a:p>
            <a:r>
              <a:rPr lang="en-US" dirty="0"/>
              <a:t>Testing Against Other Models </a:t>
            </a:r>
            <a:r>
              <a:rPr lang="en-US" dirty="0">
                <a:solidFill>
                  <a:srgbClr val="00B050"/>
                </a:solidFill>
                <a:latin typeface="Consolas" panose="020B0609020204030204" pitchFamily="49" charset="0"/>
                <a:cs typeface="Consolas" panose="020B0609020204030204" pitchFamily="49" charset="0"/>
              </a:rPr>
              <a:t>(model_eval.py)</a:t>
            </a:r>
          </a:p>
        </p:txBody>
      </p:sp>
      <p:sp>
        <p:nvSpPr>
          <p:cNvPr id="4" name="Slide Number Placeholder 3">
            <a:extLst>
              <a:ext uri="{FF2B5EF4-FFF2-40B4-BE49-F238E27FC236}">
                <a16:creationId xmlns:a16="http://schemas.microsoft.com/office/drawing/2014/main" id="{3BB148FA-44AF-F5DA-C425-C32AC8516F38}"/>
              </a:ext>
            </a:extLst>
          </p:cNvPr>
          <p:cNvSpPr>
            <a:spLocks noGrp="1"/>
          </p:cNvSpPr>
          <p:nvPr>
            <p:ph type="sldNum" sz="quarter" idx="4"/>
          </p:nvPr>
        </p:nvSpPr>
        <p:spPr/>
        <p:txBody>
          <a:bodyPr/>
          <a:lstStyle/>
          <a:p>
            <a:fld id="{86CB4B4D-7CA3-9044-876B-883B54F8677D}" type="slidenum">
              <a:rPr lang="uk-UA" smtClean="0"/>
              <a:pPr/>
              <a:t>13</a:t>
            </a:fld>
            <a:endParaRPr lang="uk-UA" dirty="0"/>
          </a:p>
        </p:txBody>
      </p:sp>
      <p:pic>
        <p:nvPicPr>
          <p:cNvPr id="6" name="Picture 5">
            <a:extLst>
              <a:ext uri="{FF2B5EF4-FFF2-40B4-BE49-F238E27FC236}">
                <a16:creationId xmlns:a16="http://schemas.microsoft.com/office/drawing/2014/main" id="{DADA069A-6BE3-DCF0-B88B-ABA5A53A6255}"/>
              </a:ext>
            </a:extLst>
          </p:cNvPr>
          <p:cNvPicPr>
            <a:picLocks noChangeAspect="1"/>
          </p:cNvPicPr>
          <p:nvPr/>
        </p:nvPicPr>
        <p:blipFill>
          <a:blip r:embed="rId2"/>
          <a:stretch>
            <a:fillRect/>
          </a:stretch>
        </p:blipFill>
        <p:spPr>
          <a:xfrm>
            <a:off x="7411907" y="907190"/>
            <a:ext cx="4505702" cy="2152801"/>
          </a:xfrm>
          <a:prstGeom prst="rect">
            <a:avLst/>
          </a:prstGeom>
        </p:spPr>
      </p:pic>
      <p:pic>
        <p:nvPicPr>
          <p:cNvPr id="9" name="Picture 8">
            <a:extLst>
              <a:ext uri="{FF2B5EF4-FFF2-40B4-BE49-F238E27FC236}">
                <a16:creationId xmlns:a16="http://schemas.microsoft.com/office/drawing/2014/main" id="{EC5C9BCC-73D8-21DD-2E82-CBEE66D1E35A}"/>
              </a:ext>
            </a:extLst>
          </p:cNvPr>
          <p:cNvPicPr>
            <a:picLocks noChangeAspect="1"/>
          </p:cNvPicPr>
          <p:nvPr/>
        </p:nvPicPr>
        <p:blipFill>
          <a:blip r:embed="rId3"/>
          <a:stretch>
            <a:fillRect/>
          </a:stretch>
        </p:blipFill>
        <p:spPr>
          <a:xfrm>
            <a:off x="109510" y="5526450"/>
            <a:ext cx="7248082" cy="1028199"/>
          </a:xfrm>
          <a:prstGeom prst="rect">
            <a:avLst/>
          </a:prstGeom>
        </p:spPr>
      </p:pic>
      <p:pic>
        <p:nvPicPr>
          <p:cNvPr id="12" name="Picture 11">
            <a:extLst>
              <a:ext uri="{FF2B5EF4-FFF2-40B4-BE49-F238E27FC236}">
                <a16:creationId xmlns:a16="http://schemas.microsoft.com/office/drawing/2014/main" id="{4D587D58-144C-1429-FF6B-162C0D8ABB82}"/>
              </a:ext>
            </a:extLst>
          </p:cNvPr>
          <p:cNvPicPr>
            <a:picLocks noChangeAspect="1"/>
          </p:cNvPicPr>
          <p:nvPr/>
        </p:nvPicPr>
        <p:blipFill>
          <a:blip r:embed="rId4"/>
          <a:stretch>
            <a:fillRect/>
          </a:stretch>
        </p:blipFill>
        <p:spPr>
          <a:xfrm>
            <a:off x="7427565" y="3189942"/>
            <a:ext cx="4502667" cy="3364707"/>
          </a:xfrm>
          <a:prstGeom prst="rect">
            <a:avLst/>
          </a:prstGeom>
        </p:spPr>
      </p:pic>
    </p:spTree>
    <p:extLst>
      <p:ext uri="{BB962C8B-B14F-4D97-AF65-F5344CB8AC3E}">
        <p14:creationId xmlns:p14="http://schemas.microsoft.com/office/powerpoint/2010/main" val="385823865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C068-2457-AFCD-A700-31F391DA6DA5}"/>
              </a:ext>
            </a:extLst>
          </p:cNvPr>
          <p:cNvSpPr>
            <a:spLocks noGrp="1"/>
          </p:cNvSpPr>
          <p:nvPr>
            <p:ph type="title"/>
          </p:nvPr>
        </p:nvSpPr>
        <p:spPr/>
        <p:txBody>
          <a:bodyPr/>
          <a:lstStyle/>
          <a:p>
            <a:r>
              <a:rPr lang="en-US" sz="4800" dirty="0"/>
              <a:t>11 NLP Models Evaluated</a:t>
            </a:r>
          </a:p>
        </p:txBody>
      </p:sp>
      <p:sp>
        <p:nvSpPr>
          <p:cNvPr id="3" name="Slide Number Placeholder 2">
            <a:extLst>
              <a:ext uri="{FF2B5EF4-FFF2-40B4-BE49-F238E27FC236}">
                <a16:creationId xmlns:a16="http://schemas.microsoft.com/office/drawing/2014/main" id="{7DC3C05C-EC68-24AA-A9C6-9F88C3ADD739}"/>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CB4B4D-7CA3-9044-876B-883B54F8677D}" type="slidenum">
              <a:rPr kumimoji="0" lang="uk-UA" sz="600" b="0" i="0" u="none" strike="noStrike" kern="1200" cap="none" spc="0" normalizeH="0" baseline="0" noProof="0" smtClean="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uk-UA" sz="600" b="0" i="0" u="none" strike="noStrike" kern="1200" cap="none" spc="0" normalizeH="0" baseline="0" noProof="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endParaRPr>
          </a:p>
        </p:txBody>
      </p:sp>
    </p:spTree>
    <p:extLst>
      <p:ext uri="{BB962C8B-B14F-4D97-AF65-F5344CB8AC3E}">
        <p14:creationId xmlns:p14="http://schemas.microsoft.com/office/powerpoint/2010/main" val="331338797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Logistic Model - baseline</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15</a:t>
            </a:fld>
            <a:endParaRPr lang="uk-UA"/>
          </a:p>
        </p:txBody>
      </p:sp>
      <p:sp>
        <p:nvSpPr>
          <p:cNvPr id="8" name="Text Placeholder 1">
            <a:extLst>
              <a:ext uri="{FF2B5EF4-FFF2-40B4-BE49-F238E27FC236}">
                <a16:creationId xmlns:a16="http://schemas.microsoft.com/office/drawing/2014/main" id="{FFBEAE82-40C2-5A1E-6AAE-7D88DA03153C}"/>
              </a:ext>
            </a:extLst>
          </p:cNvPr>
          <p:cNvSpPr txBox="1">
            <a:spLocks/>
          </p:cNvSpPr>
          <p:nvPr/>
        </p:nvSpPr>
        <p:spPr>
          <a:xfrm>
            <a:off x="274392" y="831934"/>
            <a:ext cx="10190884" cy="369332"/>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(also known as logit or </a:t>
            </a:r>
            <a:r>
              <a:rPr lang="en-US" sz="1200" i="1" dirty="0" err="1"/>
              <a:t>MaxEnt</a:t>
            </a:r>
            <a:r>
              <a:rPr lang="en-US" sz="1200" i="1" dirty="0"/>
              <a:t>) is popular for classification problems and is our baseline for this project</a:t>
            </a:r>
          </a:p>
        </p:txBody>
      </p:sp>
      <p:sp>
        <p:nvSpPr>
          <p:cNvPr id="5" name="TextBox 4">
            <a:extLst>
              <a:ext uri="{FF2B5EF4-FFF2-40B4-BE49-F238E27FC236}">
                <a16:creationId xmlns:a16="http://schemas.microsoft.com/office/drawing/2014/main" id="{66C7641F-411F-888A-E410-95B651E81AFE}"/>
              </a:ext>
            </a:extLst>
          </p:cNvPr>
          <p:cNvSpPr txBox="1"/>
          <p:nvPr/>
        </p:nvSpPr>
        <p:spPr>
          <a:xfrm>
            <a:off x="369642" y="1556145"/>
            <a:ext cx="5726358" cy="1477328"/>
          </a:xfrm>
          <a:prstGeom prst="rect">
            <a:avLst/>
          </a:prstGeom>
          <a:noFill/>
        </p:spPr>
        <p:txBody>
          <a:bodyPr wrap="square">
            <a:spAutoFit/>
          </a:bodyPr>
          <a:lstStyle/>
          <a:p>
            <a:r>
              <a:rPr lang="en-US" dirty="0">
                <a:solidFill>
                  <a:srgbClr val="00B050"/>
                </a:solidFill>
                <a:effectLst/>
                <a:latin typeface="Menlo" panose="020B0609030804020204" pitchFamily="49" charset="0"/>
              </a:rPr>
              <a:t>{'accuracy': 0.7925147734734077, 'precision': 0.8147448015122873, 'recall': 0.6640986132511556, 'f1_score': 0.731748726655348}</a:t>
            </a:r>
          </a:p>
          <a:p>
            <a:r>
              <a:rPr lang="en-US" dirty="0">
                <a:solidFill>
                  <a:srgbClr val="00B050"/>
                </a:solidFill>
                <a:effectLst/>
                <a:latin typeface="Menlo" panose="020B0609030804020204" pitchFamily="49" charset="0"/>
              </a:rPr>
              <a:t>Elapsed: 0.0932 seconds</a:t>
            </a:r>
          </a:p>
        </p:txBody>
      </p:sp>
      <p:pic>
        <p:nvPicPr>
          <p:cNvPr id="6" name="Picture 5">
            <a:extLst>
              <a:ext uri="{FF2B5EF4-FFF2-40B4-BE49-F238E27FC236}">
                <a16:creationId xmlns:a16="http://schemas.microsoft.com/office/drawing/2014/main" id="{E655D23F-6C62-BB87-3BF2-6EF93102D121}"/>
              </a:ext>
            </a:extLst>
          </p:cNvPr>
          <p:cNvPicPr>
            <a:picLocks noChangeAspect="1"/>
          </p:cNvPicPr>
          <p:nvPr/>
        </p:nvPicPr>
        <p:blipFill>
          <a:blip r:embed="rId2"/>
          <a:stretch>
            <a:fillRect/>
          </a:stretch>
        </p:blipFill>
        <p:spPr>
          <a:xfrm>
            <a:off x="6191252" y="1556145"/>
            <a:ext cx="5720798" cy="4288227"/>
          </a:xfrm>
          <a:prstGeom prst="rect">
            <a:avLst/>
          </a:prstGeom>
        </p:spPr>
      </p:pic>
    </p:spTree>
    <p:extLst>
      <p:ext uri="{BB962C8B-B14F-4D97-AF65-F5344CB8AC3E}">
        <p14:creationId xmlns:p14="http://schemas.microsoft.com/office/powerpoint/2010/main" val="64460993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Random Forest Classifier</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16</a:t>
            </a:fld>
            <a:endParaRPr lang="uk-UA"/>
          </a:p>
        </p:txBody>
      </p:sp>
      <p:sp>
        <p:nvSpPr>
          <p:cNvPr id="8" name="Text Placeholder 1">
            <a:extLst>
              <a:ext uri="{FF2B5EF4-FFF2-40B4-BE49-F238E27FC236}">
                <a16:creationId xmlns:a16="http://schemas.microsoft.com/office/drawing/2014/main" id="{6FA02227-F139-9D58-8509-9F662D774334}"/>
              </a:ext>
            </a:extLst>
          </p:cNvPr>
          <p:cNvSpPr txBox="1">
            <a:spLocks/>
          </p:cNvSpPr>
          <p:nvPr/>
        </p:nvSpPr>
        <p:spPr>
          <a:xfrm>
            <a:off x="274392" y="846122"/>
            <a:ext cx="11502849" cy="553998"/>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is a meta estimator that fits several decision tree classifiers on various sub-samples of the dataset and uses averaging to improve the predictive accuracy and control over-fitting.</a:t>
            </a:r>
          </a:p>
        </p:txBody>
      </p:sp>
      <p:sp>
        <p:nvSpPr>
          <p:cNvPr id="10" name="TextBox 9">
            <a:extLst>
              <a:ext uri="{FF2B5EF4-FFF2-40B4-BE49-F238E27FC236}">
                <a16:creationId xmlns:a16="http://schemas.microsoft.com/office/drawing/2014/main" id="{1E07C2B4-E2E0-84BC-FB3E-4EEE4C5E41F6}"/>
              </a:ext>
            </a:extLst>
          </p:cNvPr>
          <p:cNvSpPr txBox="1"/>
          <p:nvPr/>
        </p:nvSpPr>
        <p:spPr>
          <a:xfrm>
            <a:off x="274392" y="3980553"/>
            <a:ext cx="6097656" cy="2031325"/>
          </a:xfrm>
          <a:prstGeom prst="rect">
            <a:avLst/>
          </a:prstGeom>
          <a:noFill/>
        </p:spPr>
        <p:txBody>
          <a:bodyPr wrap="square">
            <a:spAutoFit/>
          </a:bodyPr>
          <a:lstStyle/>
          <a:p>
            <a:r>
              <a:rPr lang="en-US" dirty="0">
                <a:effectLst/>
                <a:latin typeface="Menlo" panose="020B0609030804020204" pitchFamily="49" charset="0"/>
              </a:rPr>
              <a:t>Results for </a:t>
            </a:r>
            <a:r>
              <a:rPr lang="en-US" dirty="0" err="1">
                <a:effectLst/>
                <a:latin typeface="Menlo" panose="020B0609030804020204" pitchFamily="49" charset="0"/>
              </a:rPr>
              <a:t>RandomForestClassifierModel</a:t>
            </a:r>
            <a:r>
              <a:rPr lang="en-US" dirty="0">
                <a:effectLst/>
                <a:latin typeface="Menlo" panose="020B0609030804020204" pitchFamily="49" charset="0"/>
              </a:rPr>
              <a:t>:</a:t>
            </a:r>
          </a:p>
          <a:p>
            <a:endParaRPr lang="en-US" dirty="0">
              <a:latin typeface="Menlo" panose="020B0609030804020204" pitchFamily="49" charset="0"/>
            </a:endParaRPr>
          </a:p>
          <a:p>
            <a:r>
              <a:rPr lang="en-US" dirty="0">
                <a:solidFill>
                  <a:srgbClr val="00B050"/>
                </a:solidFill>
                <a:effectLst/>
                <a:latin typeface="Menlo" panose="020B0609030804020204" pitchFamily="49" charset="0"/>
              </a:rPr>
              <a:t>{'accuracy': 0.7892317793827971, 'precision': 0.8082706766917294,</a:t>
            </a:r>
          </a:p>
          <a:p>
            <a:r>
              <a:rPr lang="en-US" dirty="0">
                <a:solidFill>
                  <a:srgbClr val="00B050"/>
                </a:solidFill>
                <a:effectLst/>
                <a:latin typeface="Menlo" panose="020B0609030804020204" pitchFamily="49" charset="0"/>
              </a:rPr>
              <a:t>'recall': 0.662557781201849,</a:t>
            </a:r>
          </a:p>
          <a:p>
            <a:r>
              <a:rPr lang="en-US" dirty="0">
                <a:solidFill>
                  <a:srgbClr val="00B050"/>
                </a:solidFill>
                <a:effectLst/>
                <a:latin typeface="Menlo" panose="020B0609030804020204" pitchFamily="49" charset="0"/>
              </a:rPr>
              <a:t>'f1_score': 0.7281964436917866}</a:t>
            </a:r>
          </a:p>
          <a:p>
            <a:r>
              <a:rPr lang="en-US" dirty="0">
                <a:solidFill>
                  <a:srgbClr val="00B050"/>
                </a:solidFill>
                <a:effectLst/>
                <a:latin typeface="Menlo" panose="020B0609030804020204" pitchFamily="49" charset="0"/>
              </a:rPr>
              <a:t>Elapsed: 13.5767 seconds</a:t>
            </a:r>
          </a:p>
        </p:txBody>
      </p:sp>
      <p:pic>
        <p:nvPicPr>
          <p:cNvPr id="5" name="Picture 4">
            <a:extLst>
              <a:ext uri="{FF2B5EF4-FFF2-40B4-BE49-F238E27FC236}">
                <a16:creationId xmlns:a16="http://schemas.microsoft.com/office/drawing/2014/main" id="{04FABF4E-D796-58F8-4E35-2E27C0DD7C24}"/>
              </a:ext>
            </a:extLst>
          </p:cNvPr>
          <p:cNvPicPr>
            <a:picLocks noChangeAspect="1"/>
          </p:cNvPicPr>
          <p:nvPr/>
        </p:nvPicPr>
        <p:blipFill>
          <a:blip r:embed="rId2"/>
          <a:stretch>
            <a:fillRect/>
          </a:stretch>
        </p:blipFill>
        <p:spPr>
          <a:xfrm>
            <a:off x="6505893" y="1729837"/>
            <a:ext cx="5125097" cy="4005042"/>
          </a:xfrm>
          <a:prstGeom prst="rect">
            <a:avLst/>
          </a:prstGeom>
        </p:spPr>
      </p:pic>
      <p:sp>
        <p:nvSpPr>
          <p:cNvPr id="11" name="TextBox 10">
            <a:extLst>
              <a:ext uri="{FF2B5EF4-FFF2-40B4-BE49-F238E27FC236}">
                <a16:creationId xmlns:a16="http://schemas.microsoft.com/office/drawing/2014/main" id="{E1AD28BD-A94D-BC18-6E0D-64DBA6922B6E}"/>
              </a:ext>
            </a:extLst>
          </p:cNvPr>
          <p:cNvSpPr txBox="1"/>
          <p:nvPr/>
        </p:nvSpPr>
        <p:spPr>
          <a:xfrm>
            <a:off x="369642" y="1729837"/>
            <a:ext cx="5726358" cy="2031325"/>
          </a:xfrm>
          <a:prstGeom prst="rect">
            <a:avLst/>
          </a:prstGeom>
          <a:noFill/>
        </p:spPr>
        <p:txBody>
          <a:bodyPr wrap="square">
            <a:spAutoFit/>
          </a:bodyPr>
          <a:lstStyle/>
          <a:p>
            <a:r>
              <a:rPr lang="en-US" dirty="0">
                <a:effectLst/>
                <a:latin typeface="Menlo" panose="020B0609030804020204" pitchFamily="49" charset="0"/>
              </a:rPr>
              <a:t>Results for LogisticModel:</a:t>
            </a:r>
          </a:p>
          <a:p>
            <a:endParaRPr lang="en-US" dirty="0">
              <a:effectLst/>
              <a:latin typeface="Menlo" panose="020B0609030804020204" pitchFamily="49" charset="0"/>
            </a:endParaRPr>
          </a:p>
          <a:p>
            <a:r>
              <a:rPr lang="en-US" dirty="0">
                <a:solidFill>
                  <a:srgbClr val="00B050"/>
                </a:solidFill>
                <a:effectLst/>
                <a:latin typeface="Menlo" panose="020B0609030804020204" pitchFamily="49" charset="0"/>
              </a:rPr>
              <a:t>{'accuracy': 0.7925147734734077, 'precision': 0.8147448015122873, 'recall': 0.6640986132511556, 'f1_score': 0.731748726655348}</a:t>
            </a:r>
          </a:p>
          <a:p>
            <a:r>
              <a:rPr lang="en-US" dirty="0">
                <a:solidFill>
                  <a:srgbClr val="00B050"/>
                </a:solidFill>
                <a:effectLst/>
                <a:latin typeface="Menlo" panose="020B0609030804020204" pitchFamily="49" charset="0"/>
              </a:rPr>
              <a:t>Elapsed: 0.0932 seconds</a:t>
            </a:r>
          </a:p>
        </p:txBody>
      </p:sp>
    </p:spTree>
    <p:extLst>
      <p:ext uri="{BB962C8B-B14F-4D97-AF65-F5344CB8AC3E}">
        <p14:creationId xmlns:p14="http://schemas.microsoft.com/office/powerpoint/2010/main" val="110295290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AdaBoost Classifier</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17</a:t>
            </a:fld>
            <a:endParaRPr lang="uk-UA"/>
          </a:p>
        </p:txBody>
      </p:sp>
      <p:sp>
        <p:nvSpPr>
          <p:cNvPr id="8" name="Text Placeholder 1">
            <a:extLst>
              <a:ext uri="{FF2B5EF4-FFF2-40B4-BE49-F238E27FC236}">
                <a16:creationId xmlns:a16="http://schemas.microsoft.com/office/drawing/2014/main" id="{C86C74A4-2FDE-5675-DC48-2AF69DFEF11D}"/>
              </a:ext>
            </a:extLst>
          </p:cNvPr>
          <p:cNvSpPr txBox="1">
            <a:spLocks/>
          </p:cNvSpPr>
          <p:nvPr/>
        </p:nvSpPr>
        <p:spPr>
          <a:xfrm>
            <a:off x="305056" y="861741"/>
            <a:ext cx="11413397" cy="553998"/>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is a meta-estimator that begins by fitting a classifier on the original dataset and then fits additional copies of the classifier on the same dataset but where the weights of incorrectly classified instances are adjusted such that subsequent classifiers focus more on difficult cases.</a:t>
            </a:r>
          </a:p>
        </p:txBody>
      </p:sp>
      <p:pic>
        <p:nvPicPr>
          <p:cNvPr id="5" name="Picture 4">
            <a:extLst>
              <a:ext uri="{FF2B5EF4-FFF2-40B4-BE49-F238E27FC236}">
                <a16:creationId xmlns:a16="http://schemas.microsoft.com/office/drawing/2014/main" id="{16B1BB2B-D295-6E06-ACA9-F2801EF52553}"/>
              </a:ext>
            </a:extLst>
          </p:cNvPr>
          <p:cNvPicPr>
            <a:picLocks noChangeAspect="1"/>
          </p:cNvPicPr>
          <p:nvPr/>
        </p:nvPicPr>
        <p:blipFill>
          <a:blip r:embed="rId2"/>
          <a:stretch>
            <a:fillRect/>
          </a:stretch>
        </p:blipFill>
        <p:spPr>
          <a:xfrm>
            <a:off x="6372048" y="1978522"/>
            <a:ext cx="5558184" cy="4314784"/>
          </a:xfrm>
          <a:prstGeom prst="rect">
            <a:avLst/>
          </a:prstGeom>
        </p:spPr>
      </p:pic>
      <p:sp>
        <p:nvSpPr>
          <p:cNvPr id="11" name="TextBox 10">
            <a:extLst>
              <a:ext uri="{FF2B5EF4-FFF2-40B4-BE49-F238E27FC236}">
                <a16:creationId xmlns:a16="http://schemas.microsoft.com/office/drawing/2014/main" id="{9415C6A5-69B6-47E7-8989-BCC80ED73205}"/>
              </a:ext>
            </a:extLst>
          </p:cNvPr>
          <p:cNvSpPr txBox="1"/>
          <p:nvPr/>
        </p:nvSpPr>
        <p:spPr>
          <a:xfrm>
            <a:off x="369642" y="1978522"/>
            <a:ext cx="5726358" cy="2031325"/>
          </a:xfrm>
          <a:prstGeom prst="rect">
            <a:avLst/>
          </a:prstGeom>
          <a:noFill/>
        </p:spPr>
        <p:txBody>
          <a:bodyPr wrap="square">
            <a:spAutoFit/>
          </a:bodyPr>
          <a:lstStyle/>
          <a:p>
            <a:r>
              <a:rPr lang="en-US" dirty="0">
                <a:effectLst/>
                <a:latin typeface="Menlo" panose="020B0609030804020204" pitchFamily="49" charset="0"/>
              </a:rPr>
              <a:t>Results for LogisticModel:</a:t>
            </a:r>
          </a:p>
          <a:p>
            <a:endParaRPr lang="en-US" dirty="0">
              <a:effectLst/>
              <a:latin typeface="Menlo" panose="020B0609030804020204" pitchFamily="49" charset="0"/>
            </a:endParaRPr>
          </a:p>
          <a:p>
            <a:r>
              <a:rPr lang="en-US" dirty="0">
                <a:solidFill>
                  <a:srgbClr val="00B050"/>
                </a:solidFill>
                <a:effectLst/>
                <a:latin typeface="Menlo" panose="020B0609030804020204" pitchFamily="49" charset="0"/>
              </a:rPr>
              <a:t>{'accuracy': 0.7925147734734077, 'precision': 0.8147448015122873, 'recall': 0.6640986132511556, 'f1_score': 0.731748726655348}</a:t>
            </a:r>
          </a:p>
          <a:p>
            <a:r>
              <a:rPr lang="en-US" dirty="0">
                <a:solidFill>
                  <a:srgbClr val="00B050"/>
                </a:solidFill>
                <a:effectLst/>
                <a:latin typeface="Menlo" panose="020B0609030804020204" pitchFamily="49" charset="0"/>
              </a:rPr>
              <a:t>Elapsed: 0.0932 seconds</a:t>
            </a:r>
          </a:p>
        </p:txBody>
      </p:sp>
      <p:sp>
        <p:nvSpPr>
          <p:cNvPr id="12" name="TextBox 11">
            <a:extLst>
              <a:ext uri="{FF2B5EF4-FFF2-40B4-BE49-F238E27FC236}">
                <a16:creationId xmlns:a16="http://schemas.microsoft.com/office/drawing/2014/main" id="{6BF6D207-3BB9-8140-5E6B-9718877E5925}"/>
              </a:ext>
            </a:extLst>
          </p:cNvPr>
          <p:cNvSpPr txBox="1"/>
          <p:nvPr/>
        </p:nvSpPr>
        <p:spPr>
          <a:xfrm>
            <a:off x="305056" y="4371347"/>
            <a:ext cx="5726358" cy="2031325"/>
          </a:xfrm>
          <a:prstGeom prst="rect">
            <a:avLst/>
          </a:prstGeom>
          <a:noFill/>
        </p:spPr>
        <p:txBody>
          <a:bodyPr wrap="square">
            <a:spAutoFit/>
          </a:bodyPr>
          <a:lstStyle/>
          <a:p>
            <a:r>
              <a:rPr lang="en-US" dirty="0">
                <a:effectLst/>
                <a:latin typeface="Menlo" panose="020B0609030804020204" pitchFamily="49" charset="0"/>
              </a:rPr>
              <a:t>Results for AdaBoostClassifierModel:</a:t>
            </a:r>
          </a:p>
          <a:p>
            <a:endParaRPr lang="en-US" dirty="0">
              <a:effectLst/>
              <a:latin typeface="Menlo" panose="020B0609030804020204" pitchFamily="49" charset="0"/>
            </a:endParaRPr>
          </a:p>
          <a:p>
            <a:r>
              <a:rPr lang="en-US" dirty="0">
                <a:solidFill>
                  <a:srgbClr val="00B050"/>
                </a:solidFill>
                <a:effectLst/>
                <a:latin typeface="Menlo" panose="020B0609030804020204" pitchFamily="49" charset="0"/>
                <a:ea typeface="Menlo" panose="020B0609030804020204" pitchFamily="49" charset="0"/>
                <a:cs typeface="Menlo" panose="020B0609030804020204" pitchFamily="49" charset="0"/>
              </a:rPr>
              <a:t>{'accuracy': 0.7925147734734077, 'precision': 0.7826825127334465,</a:t>
            </a:r>
          </a:p>
          <a:p>
            <a:r>
              <a:rPr lang="en-US" dirty="0">
                <a:solidFill>
                  <a:srgbClr val="00B050"/>
                </a:solidFill>
                <a:effectLst/>
                <a:latin typeface="Menlo" panose="020B0609030804020204" pitchFamily="49" charset="0"/>
                <a:ea typeface="Menlo" panose="020B0609030804020204" pitchFamily="49" charset="0"/>
                <a:cs typeface="Menlo" panose="020B0609030804020204" pitchFamily="49" charset="0"/>
              </a:rPr>
              <a:t>'recall': 0.7103235747303543,</a:t>
            </a:r>
          </a:p>
          <a:p>
            <a:r>
              <a:rPr lang="en-US" dirty="0">
                <a:solidFill>
                  <a:srgbClr val="00B050"/>
                </a:solidFill>
                <a:effectLst/>
                <a:latin typeface="Menlo" panose="020B0609030804020204" pitchFamily="49" charset="0"/>
                <a:ea typeface="Menlo" panose="020B0609030804020204" pitchFamily="49" charset="0"/>
                <a:cs typeface="Menlo" panose="020B0609030804020204" pitchFamily="49" charset="0"/>
              </a:rPr>
              <a:t>'f1_score': 0.7447495961227785}</a:t>
            </a:r>
          </a:p>
          <a:p>
            <a:r>
              <a:rPr lang="en-US" dirty="0">
                <a:solidFill>
                  <a:srgbClr val="00B050"/>
                </a:solidFill>
                <a:effectLst/>
                <a:latin typeface="Menlo" panose="020B0609030804020204" pitchFamily="49" charset="0"/>
                <a:ea typeface="Menlo" panose="020B0609030804020204" pitchFamily="49" charset="0"/>
                <a:cs typeface="Menlo" panose="020B0609030804020204" pitchFamily="49" charset="0"/>
              </a:rPr>
              <a:t>Elapsed: 780.157 seconds</a:t>
            </a:r>
          </a:p>
        </p:txBody>
      </p:sp>
    </p:spTree>
    <p:extLst>
      <p:ext uri="{BB962C8B-B14F-4D97-AF65-F5344CB8AC3E}">
        <p14:creationId xmlns:p14="http://schemas.microsoft.com/office/powerpoint/2010/main" val="238217984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K-Neighbors Classifier</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18</a:t>
            </a:fld>
            <a:endParaRPr lang="uk-UA"/>
          </a:p>
        </p:txBody>
      </p:sp>
      <p:sp>
        <p:nvSpPr>
          <p:cNvPr id="8" name="Text Placeholder 1">
            <a:extLst>
              <a:ext uri="{FF2B5EF4-FFF2-40B4-BE49-F238E27FC236}">
                <a16:creationId xmlns:a16="http://schemas.microsoft.com/office/drawing/2014/main" id="{19969479-6271-33C1-D04D-D0A20EACCA13}"/>
              </a:ext>
            </a:extLst>
          </p:cNvPr>
          <p:cNvSpPr txBox="1">
            <a:spLocks/>
          </p:cNvSpPr>
          <p:nvPr/>
        </p:nvSpPr>
        <p:spPr>
          <a:xfrm>
            <a:off x="274392" y="876171"/>
            <a:ext cx="6163847" cy="369332"/>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lgn="l">
              <a:buNone/>
            </a:pPr>
            <a:r>
              <a:rPr lang="en-US" sz="1200" i="1" dirty="0"/>
              <a:t>This model implements the k-nearest neighbor's vote.</a:t>
            </a:r>
          </a:p>
        </p:txBody>
      </p:sp>
      <p:sp>
        <p:nvSpPr>
          <p:cNvPr id="6" name="TextBox 5">
            <a:extLst>
              <a:ext uri="{FF2B5EF4-FFF2-40B4-BE49-F238E27FC236}">
                <a16:creationId xmlns:a16="http://schemas.microsoft.com/office/drawing/2014/main" id="{F3E286E7-8B51-4E88-C476-1098891B40A1}"/>
              </a:ext>
            </a:extLst>
          </p:cNvPr>
          <p:cNvSpPr txBox="1"/>
          <p:nvPr/>
        </p:nvSpPr>
        <p:spPr>
          <a:xfrm>
            <a:off x="274392" y="4278011"/>
            <a:ext cx="6097656" cy="2031325"/>
          </a:xfrm>
          <a:prstGeom prst="rect">
            <a:avLst/>
          </a:prstGeom>
          <a:noFill/>
        </p:spPr>
        <p:txBody>
          <a:bodyPr wrap="square">
            <a:spAutoFit/>
          </a:bodyPr>
          <a:lstStyle/>
          <a:p>
            <a:r>
              <a:rPr lang="en-US" dirty="0">
                <a:effectLst/>
                <a:latin typeface="Menlo" panose="020B0609030804020204" pitchFamily="49" charset="0"/>
              </a:rPr>
              <a:t>Results for </a:t>
            </a:r>
            <a:r>
              <a:rPr lang="en-US" dirty="0" err="1">
                <a:effectLst/>
                <a:latin typeface="Menlo" panose="020B0609030804020204" pitchFamily="49" charset="0"/>
              </a:rPr>
              <a:t>KNeighborsClassifierModel</a:t>
            </a:r>
            <a:r>
              <a:rPr lang="en-US" dirty="0">
                <a:effectLst/>
                <a:latin typeface="Menlo" panose="020B0609030804020204" pitchFamily="49" charset="0"/>
              </a:rPr>
              <a:t>:</a:t>
            </a:r>
          </a:p>
          <a:p>
            <a:endParaRPr lang="en-US" dirty="0">
              <a:latin typeface="Menlo" panose="020B0609030804020204" pitchFamily="49" charset="0"/>
            </a:endParaRPr>
          </a:p>
          <a:p>
            <a:r>
              <a:rPr lang="en-US" dirty="0">
                <a:solidFill>
                  <a:srgbClr val="00B050"/>
                </a:solidFill>
                <a:latin typeface="Menlo" panose="020B0609030804020204" pitchFamily="49" charset="0"/>
              </a:rPr>
              <a:t>{</a:t>
            </a:r>
            <a:r>
              <a:rPr lang="en-US" dirty="0">
                <a:solidFill>
                  <a:srgbClr val="00B050"/>
                </a:solidFill>
                <a:effectLst/>
                <a:latin typeface="Menlo" panose="020B0609030804020204" pitchFamily="49" charset="0"/>
              </a:rPr>
              <a:t>'accuracy': 0.7550886408404465, 'precision': 0.8382352941176471,</a:t>
            </a:r>
          </a:p>
          <a:p>
            <a:r>
              <a:rPr lang="en-US" dirty="0">
                <a:solidFill>
                  <a:srgbClr val="00B050"/>
                </a:solidFill>
                <a:effectLst/>
                <a:latin typeface="Menlo" panose="020B0609030804020204" pitchFamily="49" charset="0"/>
              </a:rPr>
              <a:t>'recall': 0.5269645608628659,</a:t>
            </a:r>
          </a:p>
          <a:p>
            <a:r>
              <a:rPr lang="en-US" dirty="0">
                <a:solidFill>
                  <a:srgbClr val="00B050"/>
                </a:solidFill>
                <a:effectLst/>
                <a:latin typeface="Menlo" panose="020B0609030804020204" pitchFamily="49" charset="0"/>
              </a:rPr>
              <a:t>'f1_score': 0.6471144749290444}</a:t>
            </a:r>
          </a:p>
          <a:p>
            <a:r>
              <a:rPr lang="en-US" dirty="0">
                <a:solidFill>
                  <a:srgbClr val="00B050"/>
                </a:solidFill>
                <a:effectLst/>
                <a:latin typeface="Menlo" panose="020B0609030804020204" pitchFamily="49" charset="0"/>
              </a:rPr>
              <a:t>Elapsed: 0.3079 seconds</a:t>
            </a:r>
          </a:p>
        </p:txBody>
      </p:sp>
      <p:pic>
        <p:nvPicPr>
          <p:cNvPr id="11" name="Picture 10">
            <a:extLst>
              <a:ext uri="{FF2B5EF4-FFF2-40B4-BE49-F238E27FC236}">
                <a16:creationId xmlns:a16="http://schemas.microsoft.com/office/drawing/2014/main" id="{369EB1BD-3AB3-A39B-D779-1E296E4D607C}"/>
              </a:ext>
            </a:extLst>
          </p:cNvPr>
          <p:cNvPicPr>
            <a:picLocks noChangeAspect="1"/>
          </p:cNvPicPr>
          <p:nvPr/>
        </p:nvPicPr>
        <p:blipFill>
          <a:blip r:embed="rId2"/>
          <a:stretch>
            <a:fillRect/>
          </a:stretch>
        </p:blipFill>
        <p:spPr>
          <a:xfrm>
            <a:off x="6168583" y="1939332"/>
            <a:ext cx="5749025" cy="4370004"/>
          </a:xfrm>
          <a:prstGeom prst="rect">
            <a:avLst/>
          </a:prstGeom>
        </p:spPr>
      </p:pic>
      <p:sp>
        <p:nvSpPr>
          <p:cNvPr id="12" name="TextBox 11">
            <a:extLst>
              <a:ext uri="{FF2B5EF4-FFF2-40B4-BE49-F238E27FC236}">
                <a16:creationId xmlns:a16="http://schemas.microsoft.com/office/drawing/2014/main" id="{98AB0A25-669B-644D-CE61-1F9A45A36CD7}"/>
              </a:ext>
            </a:extLst>
          </p:cNvPr>
          <p:cNvSpPr txBox="1"/>
          <p:nvPr/>
        </p:nvSpPr>
        <p:spPr>
          <a:xfrm>
            <a:off x="369642" y="1978522"/>
            <a:ext cx="5726358" cy="2031325"/>
          </a:xfrm>
          <a:prstGeom prst="rect">
            <a:avLst/>
          </a:prstGeom>
          <a:noFill/>
        </p:spPr>
        <p:txBody>
          <a:bodyPr wrap="square">
            <a:spAutoFit/>
          </a:bodyPr>
          <a:lstStyle/>
          <a:p>
            <a:r>
              <a:rPr lang="en-US" dirty="0">
                <a:effectLst/>
                <a:latin typeface="Menlo" panose="020B0609030804020204" pitchFamily="49" charset="0"/>
              </a:rPr>
              <a:t>Results for LogisticModel:</a:t>
            </a:r>
          </a:p>
          <a:p>
            <a:endParaRPr lang="en-US" dirty="0">
              <a:effectLst/>
              <a:latin typeface="Menlo" panose="020B0609030804020204" pitchFamily="49" charset="0"/>
            </a:endParaRPr>
          </a:p>
          <a:p>
            <a:r>
              <a:rPr lang="en-US" dirty="0">
                <a:solidFill>
                  <a:srgbClr val="00B050"/>
                </a:solidFill>
                <a:effectLst/>
                <a:latin typeface="Menlo" panose="020B0609030804020204" pitchFamily="49" charset="0"/>
              </a:rPr>
              <a:t>{'accuracy': 0.7925147734734077, 'precision': 0.8147448015122873, 'recall': 0.6640986132511556, 'f1_score': 0.731748726655348}</a:t>
            </a:r>
          </a:p>
          <a:p>
            <a:r>
              <a:rPr lang="en-US" dirty="0">
                <a:solidFill>
                  <a:srgbClr val="00B050"/>
                </a:solidFill>
                <a:effectLst/>
                <a:latin typeface="Menlo" panose="020B0609030804020204" pitchFamily="49" charset="0"/>
              </a:rPr>
              <a:t>Elapsed: 0.0932 seconds</a:t>
            </a:r>
          </a:p>
        </p:txBody>
      </p:sp>
    </p:spTree>
    <p:extLst>
      <p:ext uri="{BB962C8B-B14F-4D97-AF65-F5344CB8AC3E}">
        <p14:creationId xmlns:p14="http://schemas.microsoft.com/office/powerpoint/2010/main" val="429203092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Naïve Bayes</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19</a:t>
            </a:fld>
            <a:endParaRPr lang="uk-UA"/>
          </a:p>
        </p:txBody>
      </p:sp>
      <p:sp>
        <p:nvSpPr>
          <p:cNvPr id="8" name="Text Placeholder 1">
            <a:extLst>
              <a:ext uri="{FF2B5EF4-FFF2-40B4-BE49-F238E27FC236}">
                <a16:creationId xmlns:a16="http://schemas.microsoft.com/office/drawing/2014/main" id="{CE79D683-057D-08DE-5178-320AA6926859}"/>
              </a:ext>
            </a:extLst>
          </p:cNvPr>
          <p:cNvSpPr txBox="1">
            <a:spLocks/>
          </p:cNvSpPr>
          <p:nvPr/>
        </p:nvSpPr>
        <p:spPr>
          <a:xfrm>
            <a:off x="274392" y="849505"/>
            <a:ext cx="11473032" cy="553998"/>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has a set of supervised learning algorithms based on applying Bayes’ theorem with the “naive” assumption of conditional independence between every pair of features given the value of the class variable</a:t>
            </a:r>
          </a:p>
        </p:txBody>
      </p:sp>
      <p:sp>
        <p:nvSpPr>
          <p:cNvPr id="6" name="TextBox 5">
            <a:extLst>
              <a:ext uri="{FF2B5EF4-FFF2-40B4-BE49-F238E27FC236}">
                <a16:creationId xmlns:a16="http://schemas.microsoft.com/office/drawing/2014/main" id="{286C5E6E-E634-D16E-76C6-31BEE14D3048}"/>
              </a:ext>
            </a:extLst>
          </p:cNvPr>
          <p:cNvSpPr txBox="1"/>
          <p:nvPr/>
        </p:nvSpPr>
        <p:spPr>
          <a:xfrm>
            <a:off x="369642" y="4185992"/>
            <a:ext cx="6097656" cy="2031325"/>
          </a:xfrm>
          <a:prstGeom prst="rect">
            <a:avLst/>
          </a:prstGeom>
          <a:noFill/>
        </p:spPr>
        <p:txBody>
          <a:bodyPr wrap="square">
            <a:spAutoFit/>
          </a:bodyPr>
          <a:lstStyle/>
          <a:p>
            <a:r>
              <a:rPr lang="en-US" dirty="0">
                <a:effectLst/>
                <a:latin typeface="Menlo" panose="020B0609030804020204" pitchFamily="49" charset="0"/>
              </a:rPr>
              <a:t>Results for </a:t>
            </a:r>
            <a:r>
              <a:rPr lang="en-US" dirty="0" err="1">
                <a:effectLst/>
                <a:latin typeface="Menlo" panose="020B0609030804020204" pitchFamily="49" charset="0"/>
              </a:rPr>
              <a:t>GaussianNBModel</a:t>
            </a:r>
            <a:r>
              <a:rPr lang="en-US" dirty="0">
                <a:effectLst/>
                <a:latin typeface="Menlo" panose="020B0609030804020204" pitchFamily="49" charset="0"/>
              </a:rPr>
              <a:t>:</a:t>
            </a:r>
          </a:p>
          <a:p>
            <a:endParaRPr lang="en-US" dirty="0">
              <a:effectLst/>
              <a:latin typeface="Menlo" panose="020B0609030804020204" pitchFamily="49" charset="0"/>
            </a:endParaRPr>
          </a:p>
          <a:p>
            <a:r>
              <a:rPr lang="en-US" dirty="0">
                <a:solidFill>
                  <a:srgbClr val="00B050"/>
                </a:solidFill>
                <a:effectLst/>
                <a:latin typeface="Menlo" panose="020B0609030804020204" pitchFamily="49" charset="0"/>
              </a:rPr>
              <a:t>{'accuracy': 0.7741300065659882, 'precision': 0.7286356821589205,</a:t>
            </a:r>
          </a:p>
          <a:p>
            <a:r>
              <a:rPr lang="en-US" dirty="0">
                <a:solidFill>
                  <a:srgbClr val="00B050"/>
                </a:solidFill>
                <a:effectLst/>
                <a:latin typeface="Menlo" panose="020B0609030804020204" pitchFamily="49" charset="0"/>
              </a:rPr>
              <a:t>'recall': 0.74884437596302,</a:t>
            </a:r>
          </a:p>
          <a:p>
            <a:r>
              <a:rPr lang="en-US" dirty="0">
                <a:solidFill>
                  <a:srgbClr val="00B050"/>
                </a:solidFill>
                <a:effectLst/>
                <a:latin typeface="Menlo" panose="020B0609030804020204" pitchFamily="49" charset="0"/>
              </a:rPr>
              <a:t>'f1_score': 0.7386018237082066}</a:t>
            </a:r>
          </a:p>
          <a:p>
            <a:r>
              <a:rPr lang="en-US" dirty="0">
                <a:solidFill>
                  <a:srgbClr val="00B050"/>
                </a:solidFill>
                <a:effectLst/>
                <a:latin typeface="Menlo" panose="020B0609030804020204" pitchFamily="49" charset="0"/>
              </a:rPr>
              <a:t>Elapsed: 0.4472 seconds</a:t>
            </a:r>
          </a:p>
        </p:txBody>
      </p:sp>
      <p:pic>
        <p:nvPicPr>
          <p:cNvPr id="10" name="Picture 9">
            <a:extLst>
              <a:ext uri="{FF2B5EF4-FFF2-40B4-BE49-F238E27FC236}">
                <a16:creationId xmlns:a16="http://schemas.microsoft.com/office/drawing/2014/main" id="{38E79A05-E346-4877-7969-079525F45FC4}"/>
              </a:ext>
            </a:extLst>
          </p:cNvPr>
          <p:cNvPicPr>
            <a:picLocks noChangeAspect="1"/>
          </p:cNvPicPr>
          <p:nvPr/>
        </p:nvPicPr>
        <p:blipFill>
          <a:blip r:embed="rId2"/>
          <a:stretch>
            <a:fillRect/>
          </a:stretch>
        </p:blipFill>
        <p:spPr>
          <a:xfrm>
            <a:off x="6092244" y="1856377"/>
            <a:ext cx="5837988" cy="4371485"/>
          </a:xfrm>
          <a:prstGeom prst="rect">
            <a:avLst/>
          </a:prstGeom>
        </p:spPr>
      </p:pic>
      <p:sp>
        <p:nvSpPr>
          <p:cNvPr id="13" name="TextBox 12">
            <a:extLst>
              <a:ext uri="{FF2B5EF4-FFF2-40B4-BE49-F238E27FC236}">
                <a16:creationId xmlns:a16="http://schemas.microsoft.com/office/drawing/2014/main" id="{F48DD6D0-0EBC-84C2-E726-1E09B3FEDAB3}"/>
              </a:ext>
            </a:extLst>
          </p:cNvPr>
          <p:cNvSpPr txBox="1"/>
          <p:nvPr/>
        </p:nvSpPr>
        <p:spPr>
          <a:xfrm>
            <a:off x="369642" y="2010795"/>
            <a:ext cx="5726358" cy="2031325"/>
          </a:xfrm>
          <a:prstGeom prst="rect">
            <a:avLst/>
          </a:prstGeom>
          <a:noFill/>
        </p:spPr>
        <p:txBody>
          <a:bodyPr wrap="square">
            <a:spAutoFit/>
          </a:bodyPr>
          <a:lstStyle/>
          <a:p>
            <a:r>
              <a:rPr lang="en-US" dirty="0">
                <a:effectLst/>
                <a:latin typeface="Menlo" panose="020B0609030804020204" pitchFamily="49" charset="0"/>
              </a:rPr>
              <a:t>Results for LogisticModel:</a:t>
            </a:r>
          </a:p>
          <a:p>
            <a:endParaRPr lang="en-US" dirty="0">
              <a:effectLst/>
              <a:latin typeface="Menlo" panose="020B0609030804020204" pitchFamily="49" charset="0"/>
            </a:endParaRPr>
          </a:p>
          <a:p>
            <a:r>
              <a:rPr lang="en-US" dirty="0">
                <a:solidFill>
                  <a:srgbClr val="00B050"/>
                </a:solidFill>
                <a:effectLst/>
                <a:latin typeface="Menlo" panose="020B0609030804020204" pitchFamily="49" charset="0"/>
              </a:rPr>
              <a:t>{'accuracy': 0.7925147734734077, 'precision': 0.8147448015122873, 'recall': 0.6640986132511556, 'f1_score': 0.731748726655348}</a:t>
            </a:r>
          </a:p>
          <a:p>
            <a:r>
              <a:rPr lang="en-US" dirty="0">
                <a:solidFill>
                  <a:srgbClr val="00B050"/>
                </a:solidFill>
                <a:effectLst/>
                <a:latin typeface="Menlo" panose="020B0609030804020204" pitchFamily="49" charset="0"/>
              </a:rPr>
              <a:t>Elapsed: 0.0932 seconds</a:t>
            </a:r>
          </a:p>
        </p:txBody>
      </p:sp>
    </p:spTree>
    <p:extLst>
      <p:ext uri="{BB962C8B-B14F-4D97-AF65-F5344CB8AC3E}">
        <p14:creationId xmlns:p14="http://schemas.microsoft.com/office/powerpoint/2010/main" val="382054393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583EFC-1C52-2503-09D6-677D18D63F07}"/>
              </a:ext>
            </a:extLst>
          </p:cNvPr>
          <p:cNvSpPr>
            <a:spLocks noGrp="1"/>
          </p:cNvSpPr>
          <p:nvPr>
            <p:ph type="body" sz="quarter" idx="10"/>
          </p:nvPr>
        </p:nvSpPr>
        <p:spPr>
          <a:xfrm>
            <a:off x="274391" y="1189176"/>
            <a:ext cx="11653523" cy="1723549"/>
          </a:xfrm>
        </p:spPr>
        <p:txBody>
          <a:bodyPr/>
          <a:lstStyle/>
          <a:p>
            <a:r>
              <a:rPr lang="en-US" dirty="0"/>
              <a:t>Tahir Bagasrawala </a:t>
            </a:r>
            <a:r>
              <a:rPr lang="en-US" sz="1600" i="1" dirty="0">
                <a:effectLst/>
                <a:latin typeface="Calibri" panose="020F0502020204030204" pitchFamily="34" charset="0"/>
                <a:ea typeface="Times New Roman" panose="02020603050405020304" pitchFamily="18" charset="0"/>
              </a:rPr>
              <a:t>(tahirib2)</a:t>
            </a:r>
            <a:endParaRPr lang="en-US" i="1" dirty="0"/>
          </a:p>
          <a:p>
            <a:r>
              <a:rPr lang="en-US" dirty="0"/>
              <a:t>Ashwin Saxena </a:t>
            </a:r>
            <a:r>
              <a:rPr lang="en-US" sz="1600" i="1" dirty="0">
                <a:effectLst/>
                <a:latin typeface="Calibri" panose="020F0502020204030204" pitchFamily="34" charset="0"/>
                <a:ea typeface="Times New Roman" panose="02020603050405020304" pitchFamily="18" charset="0"/>
              </a:rPr>
              <a:t>(ashwins2)</a:t>
            </a:r>
            <a:endParaRPr lang="en-US" i="1" dirty="0"/>
          </a:p>
          <a:p>
            <a:r>
              <a:rPr lang="en-US" dirty="0"/>
              <a:t>Aryan Gandhi </a:t>
            </a:r>
            <a:r>
              <a:rPr lang="en-US" sz="1600" i="1" dirty="0">
                <a:effectLst/>
                <a:latin typeface="Calibri" panose="020F0502020204030204" pitchFamily="34" charset="0"/>
                <a:ea typeface="Times New Roman" panose="02020603050405020304" pitchFamily="18" charset="0"/>
              </a:rPr>
              <a:t>(aryang6)</a:t>
            </a:r>
            <a:endParaRPr lang="en-US" i="1" dirty="0"/>
          </a:p>
          <a:p>
            <a:r>
              <a:rPr lang="en-US" dirty="0" err="1"/>
              <a:t>Abrielle</a:t>
            </a:r>
            <a:r>
              <a:rPr lang="en-US" dirty="0"/>
              <a:t> </a:t>
            </a:r>
            <a:r>
              <a:rPr lang="en-US" dirty="0" err="1"/>
              <a:t>Agron</a:t>
            </a:r>
            <a:r>
              <a:rPr lang="en-US" dirty="0"/>
              <a:t> </a:t>
            </a:r>
            <a:r>
              <a:rPr lang="en-US" sz="1600" i="1" dirty="0">
                <a:effectLst/>
                <a:latin typeface="Calibri" panose="020F0502020204030204" pitchFamily="34" charset="0"/>
                <a:ea typeface="Times New Roman" panose="02020603050405020304" pitchFamily="18" charset="0"/>
              </a:rPr>
              <a:t>(aa106) (Captain)</a:t>
            </a:r>
            <a:endParaRPr lang="en-US" i="1" dirty="0"/>
          </a:p>
          <a:p>
            <a:r>
              <a:rPr lang="en-US" dirty="0"/>
              <a:t>Harish Venkata </a:t>
            </a:r>
            <a:r>
              <a:rPr lang="en-US" sz="1600" i="1" dirty="0">
                <a:effectLst/>
                <a:latin typeface="Calibri" panose="020F0502020204030204" pitchFamily="34" charset="0"/>
                <a:ea typeface="Times New Roman" panose="02020603050405020304" pitchFamily="18" charset="0"/>
              </a:rPr>
              <a:t>(hkv2)</a:t>
            </a:r>
            <a:endParaRPr lang="en-US" i="1" dirty="0"/>
          </a:p>
        </p:txBody>
      </p:sp>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CS410 Project Team </a:t>
            </a:r>
            <a:r>
              <a:rPr lang="en-US" i="1" dirty="0"/>
              <a:t>(“HAAAT”)</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2</a:t>
            </a:fld>
            <a:endParaRPr lang="uk-UA"/>
          </a:p>
        </p:txBody>
      </p:sp>
    </p:spTree>
    <p:extLst>
      <p:ext uri="{BB962C8B-B14F-4D97-AF65-F5344CB8AC3E}">
        <p14:creationId xmlns:p14="http://schemas.microsoft.com/office/powerpoint/2010/main" val="216198264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Gradient Boosting Classifier</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20</a:t>
            </a:fld>
            <a:endParaRPr lang="uk-UA"/>
          </a:p>
        </p:txBody>
      </p:sp>
      <p:sp>
        <p:nvSpPr>
          <p:cNvPr id="8" name="Text Placeholder 1">
            <a:extLst>
              <a:ext uri="{FF2B5EF4-FFF2-40B4-BE49-F238E27FC236}">
                <a16:creationId xmlns:a16="http://schemas.microsoft.com/office/drawing/2014/main" id="{D9ADAB83-047F-0BF5-A561-06852F8F81FC}"/>
              </a:ext>
            </a:extLst>
          </p:cNvPr>
          <p:cNvSpPr txBox="1">
            <a:spLocks/>
          </p:cNvSpPr>
          <p:nvPr/>
        </p:nvSpPr>
        <p:spPr>
          <a:xfrm>
            <a:off x="274392" y="896679"/>
            <a:ext cx="9713806" cy="369332"/>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builds an additive model in a forward stage-wise fashion; it allows for the optimization of arbitrary differentiable loss functions.</a:t>
            </a:r>
          </a:p>
        </p:txBody>
      </p:sp>
      <p:pic>
        <p:nvPicPr>
          <p:cNvPr id="5" name="Picture 4">
            <a:extLst>
              <a:ext uri="{FF2B5EF4-FFF2-40B4-BE49-F238E27FC236}">
                <a16:creationId xmlns:a16="http://schemas.microsoft.com/office/drawing/2014/main" id="{77A7CEDE-16B9-FA22-73FF-C4EE2526A495}"/>
              </a:ext>
            </a:extLst>
          </p:cNvPr>
          <p:cNvPicPr>
            <a:picLocks noChangeAspect="1"/>
          </p:cNvPicPr>
          <p:nvPr/>
        </p:nvPicPr>
        <p:blipFill>
          <a:blip r:embed="rId2"/>
          <a:stretch>
            <a:fillRect/>
          </a:stretch>
        </p:blipFill>
        <p:spPr>
          <a:xfrm>
            <a:off x="6602095" y="2200589"/>
            <a:ext cx="5328138" cy="4079631"/>
          </a:xfrm>
          <a:prstGeom prst="rect">
            <a:avLst/>
          </a:prstGeom>
        </p:spPr>
      </p:pic>
      <p:sp>
        <p:nvSpPr>
          <p:cNvPr id="11" name="TextBox 10">
            <a:extLst>
              <a:ext uri="{FF2B5EF4-FFF2-40B4-BE49-F238E27FC236}">
                <a16:creationId xmlns:a16="http://schemas.microsoft.com/office/drawing/2014/main" id="{638425D0-C202-B42F-E4F2-AF05FBE6775A}"/>
              </a:ext>
            </a:extLst>
          </p:cNvPr>
          <p:cNvSpPr txBox="1"/>
          <p:nvPr/>
        </p:nvSpPr>
        <p:spPr>
          <a:xfrm>
            <a:off x="319728" y="1879004"/>
            <a:ext cx="5726358" cy="2031325"/>
          </a:xfrm>
          <a:prstGeom prst="rect">
            <a:avLst/>
          </a:prstGeom>
          <a:noFill/>
        </p:spPr>
        <p:txBody>
          <a:bodyPr wrap="square">
            <a:spAutoFit/>
          </a:bodyPr>
          <a:lstStyle/>
          <a:p>
            <a:r>
              <a:rPr lang="en-US" dirty="0">
                <a:effectLst/>
                <a:latin typeface="Menlo" panose="020B0609030804020204" pitchFamily="49" charset="0"/>
              </a:rPr>
              <a:t>Results for LogisticModel:</a:t>
            </a:r>
          </a:p>
          <a:p>
            <a:endParaRPr lang="en-US" dirty="0">
              <a:effectLst/>
              <a:latin typeface="Menlo" panose="020B0609030804020204" pitchFamily="49" charset="0"/>
            </a:endParaRPr>
          </a:p>
          <a:p>
            <a:r>
              <a:rPr lang="en-US" dirty="0">
                <a:solidFill>
                  <a:srgbClr val="00B050"/>
                </a:solidFill>
                <a:effectLst/>
                <a:latin typeface="Menlo" panose="020B0609030804020204" pitchFamily="49" charset="0"/>
              </a:rPr>
              <a:t>{'accuracy': 0.7925147734734077, 'precision': 0.8147448015122873, 'recall': 0.6640986132511556, 'f1_score': 0.731748726655348}</a:t>
            </a:r>
          </a:p>
          <a:p>
            <a:r>
              <a:rPr lang="en-US" dirty="0">
                <a:solidFill>
                  <a:srgbClr val="00B050"/>
                </a:solidFill>
                <a:effectLst/>
                <a:latin typeface="Menlo" panose="020B0609030804020204" pitchFamily="49" charset="0"/>
              </a:rPr>
              <a:t>Elapsed: 0.0932 seconds</a:t>
            </a:r>
          </a:p>
        </p:txBody>
      </p:sp>
      <p:sp>
        <p:nvSpPr>
          <p:cNvPr id="12" name="TextBox 11">
            <a:extLst>
              <a:ext uri="{FF2B5EF4-FFF2-40B4-BE49-F238E27FC236}">
                <a16:creationId xmlns:a16="http://schemas.microsoft.com/office/drawing/2014/main" id="{DA090D3B-7F24-B1F1-75CA-6650A86F8507}"/>
              </a:ext>
            </a:extLst>
          </p:cNvPr>
          <p:cNvSpPr txBox="1"/>
          <p:nvPr/>
        </p:nvSpPr>
        <p:spPr>
          <a:xfrm>
            <a:off x="319728" y="4451299"/>
            <a:ext cx="6282367" cy="2031325"/>
          </a:xfrm>
          <a:prstGeom prst="rect">
            <a:avLst/>
          </a:prstGeom>
          <a:noFill/>
        </p:spPr>
        <p:txBody>
          <a:bodyPr wrap="square">
            <a:spAutoFit/>
          </a:bodyPr>
          <a:lstStyle/>
          <a:p>
            <a:r>
              <a:rPr lang="en-US" dirty="0">
                <a:effectLst/>
                <a:latin typeface="Menlo" panose="020B0609030804020204" pitchFamily="49" charset="0"/>
              </a:rPr>
              <a:t>Results for </a:t>
            </a:r>
            <a:r>
              <a:rPr lang="en-US" sz="1800" dirty="0" err="1">
                <a:effectLst/>
                <a:latin typeface="Menlo" panose="020B0609030804020204" pitchFamily="49" charset="0"/>
              </a:rPr>
              <a:t>GradientBoostingClassifierModel</a:t>
            </a:r>
            <a:r>
              <a:rPr lang="en-US" dirty="0">
                <a:effectLst/>
                <a:latin typeface="Menlo" panose="020B0609030804020204" pitchFamily="49" charset="0"/>
              </a:rPr>
              <a:t>:</a:t>
            </a:r>
          </a:p>
          <a:p>
            <a:endParaRPr lang="en-US" dirty="0">
              <a:effectLst/>
              <a:latin typeface="Menlo" panose="020B0609030804020204" pitchFamily="49" charset="0"/>
            </a:endParaRPr>
          </a:p>
          <a:p>
            <a:r>
              <a:rPr lang="en-US" sz="1800" dirty="0">
                <a:solidFill>
                  <a:srgbClr val="00B050"/>
                </a:solidFill>
                <a:effectLst/>
                <a:latin typeface="Menlo" panose="020B0609030804020204" pitchFamily="49" charset="0"/>
              </a:rPr>
              <a:t>{'accuracy': 0.7570584372948129, 'precision': 0.7469026548672566,</a:t>
            </a:r>
          </a:p>
          <a:p>
            <a:r>
              <a:rPr lang="en-US" sz="1800" dirty="0">
                <a:solidFill>
                  <a:srgbClr val="00B050"/>
                </a:solidFill>
                <a:effectLst/>
                <a:latin typeface="Menlo" panose="020B0609030804020204" pitchFamily="49" charset="0"/>
              </a:rPr>
              <a:t>'recall': 0.650231124807396,</a:t>
            </a:r>
          </a:p>
          <a:p>
            <a:r>
              <a:rPr lang="en-US" sz="1800" dirty="0">
                <a:solidFill>
                  <a:srgbClr val="00B050"/>
                </a:solidFill>
                <a:effectLst/>
                <a:latin typeface="Menlo" panose="020B0609030804020204" pitchFamily="49" charset="0"/>
              </a:rPr>
              <a:t>'f1_score': 0.6952224052718287}</a:t>
            </a:r>
          </a:p>
          <a:p>
            <a:r>
              <a:rPr lang="en-US" sz="1800" dirty="0">
                <a:solidFill>
                  <a:srgbClr val="00B050"/>
                </a:solidFill>
                <a:effectLst/>
                <a:latin typeface="Menlo" panose="020B0609030804020204" pitchFamily="49" charset="0"/>
              </a:rPr>
              <a:t>Elapsed: 1.014 seconds</a:t>
            </a:r>
          </a:p>
        </p:txBody>
      </p:sp>
    </p:spTree>
    <p:extLst>
      <p:ext uri="{BB962C8B-B14F-4D97-AF65-F5344CB8AC3E}">
        <p14:creationId xmlns:p14="http://schemas.microsoft.com/office/powerpoint/2010/main" val="227875232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Support Vector Classifier (SVC)</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21</a:t>
            </a:fld>
            <a:endParaRPr lang="uk-UA"/>
          </a:p>
        </p:txBody>
      </p:sp>
      <p:sp>
        <p:nvSpPr>
          <p:cNvPr id="8" name="Text Placeholder 1">
            <a:extLst>
              <a:ext uri="{FF2B5EF4-FFF2-40B4-BE49-F238E27FC236}">
                <a16:creationId xmlns:a16="http://schemas.microsoft.com/office/drawing/2014/main" id="{111674C0-F7BD-6D03-E0C6-731E7066173D}"/>
              </a:ext>
            </a:extLst>
          </p:cNvPr>
          <p:cNvSpPr txBox="1">
            <a:spLocks/>
          </p:cNvSpPr>
          <p:nvPr/>
        </p:nvSpPr>
        <p:spPr>
          <a:xfrm>
            <a:off x="274392" y="923801"/>
            <a:ext cx="6163847" cy="369332"/>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is a linear support vector classification model. </a:t>
            </a:r>
          </a:p>
        </p:txBody>
      </p:sp>
      <p:sp>
        <p:nvSpPr>
          <p:cNvPr id="5" name="TextBox 4">
            <a:extLst>
              <a:ext uri="{FF2B5EF4-FFF2-40B4-BE49-F238E27FC236}">
                <a16:creationId xmlns:a16="http://schemas.microsoft.com/office/drawing/2014/main" id="{716E87E9-2DD7-3B16-2093-5D747E1A0E96}"/>
              </a:ext>
            </a:extLst>
          </p:cNvPr>
          <p:cNvSpPr txBox="1"/>
          <p:nvPr/>
        </p:nvSpPr>
        <p:spPr>
          <a:xfrm>
            <a:off x="274392" y="1746734"/>
            <a:ext cx="5726358" cy="2031325"/>
          </a:xfrm>
          <a:prstGeom prst="rect">
            <a:avLst/>
          </a:prstGeom>
          <a:noFill/>
        </p:spPr>
        <p:txBody>
          <a:bodyPr wrap="square">
            <a:spAutoFit/>
          </a:bodyPr>
          <a:lstStyle/>
          <a:p>
            <a:r>
              <a:rPr lang="en-US" dirty="0">
                <a:effectLst/>
                <a:latin typeface="Menlo" panose="020B0609030804020204" pitchFamily="49" charset="0"/>
              </a:rPr>
              <a:t>Results for LogisticModel:</a:t>
            </a:r>
          </a:p>
          <a:p>
            <a:endParaRPr lang="en-US" dirty="0">
              <a:effectLst/>
              <a:latin typeface="Menlo" panose="020B0609030804020204" pitchFamily="49" charset="0"/>
            </a:endParaRPr>
          </a:p>
          <a:p>
            <a:r>
              <a:rPr lang="en-US" dirty="0">
                <a:solidFill>
                  <a:srgbClr val="00B050"/>
                </a:solidFill>
                <a:effectLst/>
                <a:latin typeface="Menlo" panose="020B0609030804020204" pitchFamily="49" charset="0"/>
              </a:rPr>
              <a:t>{'accuracy': 0.7925147734734077, 'precision': 0.8147448015122873, 'recall': 0.6640986132511556, 'f1_score': 0.731748726655348}</a:t>
            </a:r>
          </a:p>
          <a:p>
            <a:r>
              <a:rPr lang="en-US" dirty="0">
                <a:solidFill>
                  <a:srgbClr val="00B050"/>
                </a:solidFill>
                <a:effectLst/>
                <a:latin typeface="Menlo" panose="020B0609030804020204" pitchFamily="49" charset="0"/>
              </a:rPr>
              <a:t>Elapsed: 0.0932 seconds</a:t>
            </a:r>
          </a:p>
        </p:txBody>
      </p:sp>
      <p:sp>
        <p:nvSpPr>
          <p:cNvPr id="9" name="TextBox 8">
            <a:extLst>
              <a:ext uri="{FF2B5EF4-FFF2-40B4-BE49-F238E27FC236}">
                <a16:creationId xmlns:a16="http://schemas.microsoft.com/office/drawing/2014/main" id="{584877D7-DBA4-957F-62B2-32053C9DCA27}"/>
              </a:ext>
            </a:extLst>
          </p:cNvPr>
          <p:cNvSpPr txBox="1"/>
          <p:nvPr/>
        </p:nvSpPr>
        <p:spPr>
          <a:xfrm>
            <a:off x="274392" y="4231660"/>
            <a:ext cx="6097656" cy="2031325"/>
          </a:xfrm>
          <a:prstGeom prst="rect">
            <a:avLst/>
          </a:prstGeom>
          <a:noFill/>
        </p:spPr>
        <p:txBody>
          <a:bodyPr wrap="square">
            <a:spAutoFit/>
          </a:bodyPr>
          <a:lstStyle/>
          <a:p>
            <a:r>
              <a:rPr lang="en-US" dirty="0">
                <a:effectLst/>
                <a:latin typeface="Menlo" panose="020B0609030804020204" pitchFamily="49" charset="0"/>
              </a:rPr>
              <a:t>Results for </a:t>
            </a:r>
            <a:r>
              <a:rPr lang="en-US" sz="1800" dirty="0" err="1">
                <a:effectLst/>
                <a:latin typeface="Menlo" panose="020B0609030804020204" pitchFamily="49" charset="0"/>
              </a:rPr>
              <a:t>SVCModel</a:t>
            </a:r>
            <a:r>
              <a:rPr lang="en-US" dirty="0">
                <a:effectLst/>
                <a:latin typeface="Menlo" panose="020B0609030804020204" pitchFamily="49" charset="0"/>
              </a:rPr>
              <a:t>:</a:t>
            </a:r>
          </a:p>
          <a:p>
            <a:endParaRPr lang="en-US" dirty="0">
              <a:effectLst/>
              <a:latin typeface="Menlo" panose="020B0609030804020204" pitchFamily="49" charset="0"/>
            </a:endParaRPr>
          </a:p>
          <a:p>
            <a:r>
              <a:rPr lang="en-US" sz="1800" dirty="0">
                <a:solidFill>
                  <a:srgbClr val="00B050"/>
                </a:solidFill>
                <a:effectLst/>
                <a:latin typeface="Menlo" panose="020B0609030804020204" pitchFamily="49" charset="0"/>
              </a:rPr>
              <a:t>{'accuracy': 0.799080761654629, 'precision': 0.8014059753954306,</a:t>
            </a:r>
          </a:p>
          <a:p>
            <a:r>
              <a:rPr lang="en-US" sz="1800" dirty="0">
                <a:solidFill>
                  <a:srgbClr val="00B050"/>
                </a:solidFill>
                <a:effectLst/>
                <a:latin typeface="Menlo" panose="020B0609030804020204" pitchFamily="49" charset="0"/>
              </a:rPr>
              <a:t>'recall': 0.7026194144838213,</a:t>
            </a:r>
          </a:p>
          <a:p>
            <a:r>
              <a:rPr lang="en-US" sz="1800" dirty="0">
                <a:solidFill>
                  <a:srgbClr val="00B050"/>
                </a:solidFill>
                <a:effectLst/>
                <a:latin typeface="Menlo" panose="020B0609030804020204" pitchFamily="49" charset="0"/>
              </a:rPr>
              <a:t>'f1_score': 0.7487684729064038}</a:t>
            </a:r>
          </a:p>
          <a:p>
            <a:r>
              <a:rPr lang="en-US" sz="1800" dirty="0">
                <a:solidFill>
                  <a:srgbClr val="00B050"/>
                </a:solidFill>
                <a:effectLst/>
                <a:latin typeface="Menlo" panose="020B0609030804020204" pitchFamily="49" charset="0"/>
              </a:rPr>
              <a:t>Elapsed: 0.1691 seconds</a:t>
            </a:r>
          </a:p>
        </p:txBody>
      </p:sp>
      <p:pic>
        <p:nvPicPr>
          <p:cNvPr id="10" name="Picture 9">
            <a:extLst>
              <a:ext uri="{FF2B5EF4-FFF2-40B4-BE49-F238E27FC236}">
                <a16:creationId xmlns:a16="http://schemas.microsoft.com/office/drawing/2014/main" id="{A67FD530-42E4-E0F5-623A-B0D673BC69C4}"/>
              </a:ext>
            </a:extLst>
          </p:cNvPr>
          <p:cNvPicPr>
            <a:picLocks noChangeAspect="1"/>
          </p:cNvPicPr>
          <p:nvPr/>
        </p:nvPicPr>
        <p:blipFill>
          <a:blip r:embed="rId2"/>
          <a:stretch>
            <a:fillRect/>
          </a:stretch>
        </p:blipFill>
        <p:spPr>
          <a:xfrm>
            <a:off x="6191252" y="1730460"/>
            <a:ext cx="5491078" cy="4095198"/>
          </a:xfrm>
          <a:prstGeom prst="rect">
            <a:avLst/>
          </a:prstGeom>
        </p:spPr>
      </p:pic>
    </p:spTree>
    <p:extLst>
      <p:ext uri="{BB962C8B-B14F-4D97-AF65-F5344CB8AC3E}">
        <p14:creationId xmlns:p14="http://schemas.microsoft.com/office/powerpoint/2010/main" val="136665316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Multi-layer Perceptron (MLP) Classifier</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22</a:t>
            </a:fld>
            <a:endParaRPr lang="uk-UA"/>
          </a:p>
        </p:txBody>
      </p:sp>
      <p:sp>
        <p:nvSpPr>
          <p:cNvPr id="9" name="Text Placeholder 1">
            <a:extLst>
              <a:ext uri="{FF2B5EF4-FFF2-40B4-BE49-F238E27FC236}">
                <a16:creationId xmlns:a16="http://schemas.microsoft.com/office/drawing/2014/main" id="{ACC6E956-0F38-54E0-D07F-120DA2499099}"/>
              </a:ext>
            </a:extLst>
          </p:cNvPr>
          <p:cNvSpPr txBox="1">
            <a:spLocks/>
          </p:cNvSpPr>
          <p:nvPr/>
        </p:nvSpPr>
        <p:spPr>
          <a:xfrm>
            <a:off x="274392" y="833562"/>
            <a:ext cx="6163847" cy="369332"/>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optimizes the log-loss function using LBFGS or stochastic gradient descent.</a:t>
            </a:r>
          </a:p>
        </p:txBody>
      </p:sp>
      <p:sp>
        <p:nvSpPr>
          <p:cNvPr id="11" name="TextBox 10">
            <a:extLst>
              <a:ext uri="{FF2B5EF4-FFF2-40B4-BE49-F238E27FC236}">
                <a16:creationId xmlns:a16="http://schemas.microsoft.com/office/drawing/2014/main" id="{B443830F-2930-ADBD-0613-B694528AECC0}"/>
              </a:ext>
            </a:extLst>
          </p:cNvPr>
          <p:cNvSpPr txBox="1"/>
          <p:nvPr/>
        </p:nvSpPr>
        <p:spPr>
          <a:xfrm>
            <a:off x="295159" y="1905509"/>
            <a:ext cx="5726358" cy="2031325"/>
          </a:xfrm>
          <a:prstGeom prst="rect">
            <a:avLst/>
          </a:prstGeom>
          <a:noFill/>
        </p:spPr>
        <p:txBody>
          <a:bodyPr wrap="square">
            <a:spAutoFit/>
          </a:bodyPr>
          <a:lstStyle/>
          <a:p>
            <a:r>
              <a:rPr lang="en-US" dirty="0">
                <a:effectLst/>
                <a:latin typeface="Menlo" panose="020B0609030804020204" pitchFamily="49" charset="0"/>
              </a:rPr>
              <a:t>Results for LogisticModel:</a:t>
            </a:r>
          </a:p>
          <a:p>
            <a:endParaRPr lang="en-US" dirty="0">
              <a:effectLst/>
              <a:latin typeface="Menlo" panose="020B0609030804020204" pitchFamily="49" charset="0"/>
            </a:endParaRPr>
          </a:p>
          <a:p>
            <a:r>
              <a:rPr lang="en-US" dirty="0">
                <a:solidFill>
                  <a:srgbClr val="00B050"/>
                </a:solidFill>
                <a:effectLst/>
                <a:latin typeface="Menlo" panose="020B0609030804020204" pitchFamily="49" charset="0"/>
              </a:rPr>
              <a:t>{'accuracy': 0.7925147734734077, 'precision': 0.8147448015122873, 'recall': 0.6640986132511556, 'f1_score': 0.731748726655348}</a:t>
            </a:r>
          </a:p>
          <a:p>
            <a:r>
              <a:rPr lang="en-US" dirty="0">
                <a:solidFill>
                  <a:srgbClr val="00B050"/>
                </a:solidFill>
                <a:effectLst/>
                <a:latin typeface="Menlo" panose="020B0609030804020204" pitchFamily="49" charset="0"/>
              </a:rPr>
              <a:t>Elapsed: 0.0932 seconds</a:t>
            </a:r>
          </a:p>
        </p:txBody>
      </p:sp>
      <p:sp>
        <p:nvSpPr>
          <p:cNvPr id="12" name="TextBox 11">
            <a:extLst>
              <a:ext uri="{FF2B5EF4-FFF2-40B4-BE49-F238E27FC236}">
                <a16:creationId xmlns:a16="http://schemas.microsoft.com/office/drawing/2014/main" id="{B95E2E06-1DA1-D5F4-84CE-730009F89209}"/>
              </a:ext>
            </a:extLst>
          </p:cNvPr>
          <p:cNvSpPr txBox="1"/>
          <p:nvPr/>
        </p:nvSpPr>
        <p:spPr>
          <a:xfrm>
            <a:off x="274392" y="4368578"/>
            <a:ext cx="6097656" cy="1754326"/>
          </a:xfrm>
          <a:prstGeom prst="rect">
            <a:avLst/>
          </a:prstGeom>
          <a:noFill/>
        </p:spPr>
        <p:txBody>
          <a:bodyPr wrap="square">
            <a:spAutoFit/>
          </a:bodyPr>
          <a:lstStyle/>
          <a:p>
            <a:r>
              <a:rPr lang="en-US" dirty="0">
                <a:effectLst/>
                <a:latin typeface="Menlo" panose="020B0609030804020204" pitchFamily="49" charset="0"/>
              </a:rPr>
              <a:t>Results for </a:t>
            </a:r>
            <a:r>
              <a:rPr lang="en-US" sz="1800" dirty="0" err="1">
                <a:effectLst/>
                <a:latin typeface="Menlo" panose="020B0609030804020204" pitchFamily="49" charset="0"/>
              </a:rPr>
              <a:t>MLPClassifierModel</a:t>
            </a:r>
            <a:r>
              <a:rPr lang="en-US" dirty="0">
                <a:effectLst/>
                <a:latin typeface="Menlo" panose="020B0609030804020204" pitchFamily="49" charset="0"/>
              </a:rPr>
              <a:t>:</a:t>
            </a:r>
          </a:p>
          <a:p>
            <a:endParaRPr lang="en-US" dirty="0">
              <a:effectLst/>
              <a:latin typeface="Menlo" panose="020B0609030804020204" pitchFamily="49" charset="0"/>
            </a:endParaRPr>
          </a:p>
          <a:p>
            <a:r>
              <a:rPr lang="en-US" sz="1800" dirty="0">
                <a:solidFill>
                  <a:srgbClr val="00B050"/>
                </a:solidFill>
                <a:effectLst/>
                <a:latin typeface="Menlo" panose="020B0609030804020204" pitchFamily="49" charset="0"/>
              </a:rPr>
              <a:t>{'accuracy': 0.7688772160210111, 'precision': 0.7309486780715396,</a:t>
            </a:r>
          </a:p>
          <a:p>
            <a:r>
              <a:rPr lang="en-US" sz="1800" dirty="0">
                <a:solidFill>
                  <a:srgbClr val="00B050"/>
                </a:solidFill>
                <a:effectLst/>
                <a:latin typeface="Menlo" panose="020B0609030804020204" pitchFamily="49" charset="0"/>
              </a:rPr>
              <a:t>'recall': 0.724191063174114,</a:t>
            </a:r>
          </a:p>
          <a:p>
            <a:r>
              <a:rPr lang="en-US" sz="1800" dirty="0">
                <a:solidFill>
                  <a:srgbClr val="00B050"/>
                </a:solidFill>
                <a:effectLst/>
                <a:latin typeface="Menlo" panose="020B0609030804020204" pitchFamily="49" charset="0"/>
              </a:rPr>
              <a:t>'f1_score': 0.7275541795665633}</a:t>
            </a:r>
          </a:p>
        </p:txBody>
      </p:sp>
      <p:pic>
        <p:nvPicPr>
          <p:cNvPr id="13" name="Picture 12">
            <a:extLst>
              <a:ext uri="{FF2B5EF4-FFF2-40B4-BE49-F238E27FC236}">
                <a16:creationId xmlns:a16="http://schemas.microsoft.com/office/drawing/2014/main" id="{DFBF71A7-D4BB-72B2-B367-5F6324DE62AE}"/>
              </a:ext>
            </a:extLst>
          </p:cNvPr>
          <p:cNvPicPr>
            <a:picLocks noChangeAspect="1"/>
          </p:cNvPicPr>
          <p:nvPr/>
        </p:nvPicPr>
        <p:blipFill>
          <a:blip r:embed="rId2"/>
          <a:stretch>
            <a:fillRect/>
          </a:stretch>
        </p:blipFill>
        <p:spPr>
          <a:xfrm>
            <a:off x="5726703" y="1547637"/>
            <a:ext cx="6203529" cy="4778394"/>
          </a:xfrm>
          <a:prstGeom prst="rect">
            <a:avLst/>
          </a:prstGeom>
        </p:spPr>
      </p:pic>
    </p:spTree>
    <p:extLst>
      <p:ext uri="{BB962C8B-B14F-4D97-AF65-F5344CB8AC3E}">
        <p14:creationId xmlns:p14="http://schemas.microsoft.com/office/powerpoint/2010/main" val="263985164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Decision Tree Classifier</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23</a:t>
            </a:fld>
            <a:endParaRPr lang="uk-UA"/>
          </a:p>
        </p:txBody>
      </p:sp>
      <p:sp>
        <p:nvSpPr>
          <p:cNvPr id="7" name="Text Placeholder 1">
            <a:extLst>
              <a:ext uri="{FF2B5EF4-FFF2-40B4-BE49-F238E27FC236}">
                <a16:creationId xmlns:a16="http://schemas.microsoft.com/office/drawing/2014/main" id="{CFD1D333-AA13-C5CD-394D-56DDF8DFD065}"/>
              </a:ext>
            </a:extLst>
          </p:cNvPr>
          <p:cNvSpPr>
            <a:spLocks noGrp="1"/>
          </p:cNvSpPr>
          <p:nvPr>
            <p:ph type="body" sz="quarter" idx="10"/>
          </p:nvPr>
        </p:nvSpPr>
        <p:spPr>
          <a:xfrm>
            <a:off x="109511" y="1736230"/>
            <a:ext cx="5986489" cy="1400383"/>
          </a:xfrm>
        </p:spPr>
        <p:txBody>
          <a:bodyPr/>
          <a:lstStyle/>
          <a:p>
            <a:pPr marL="0" indent="0">
              <a:buNone/>
            </a:pPr>
            <a:r>
              <a:rPr lang="en-US" b="1" dirty="0"/>
              <a:t>Key Learnings:</a:t>
            </a:r>
          </a:p>
          <a:p>
            <a:r>
              <a:rPr lang="en-US" dirty="0"/>
              <a:t>What hyperparameters worked well? Why?</a:t>
            </a:r>
          </a:p>
          <a:p>
            <a:r>
              <a:rPr lang="en-US" dirty="0"/>
              <a:t>Where the model did well?</a:t>
            </a:r>
          </a:p>
          <a:p>
            <a:r>
              <a:rPr lang="en-US" dirty="0"/>
              <a:t>Where the model did not?</a:t>
            </a:r>
          </a:p>
        </p:txBody>
      </p:sp>
      <p:sp>
        <p:nvSpPr>
          <p:cNvPr id="8" name="Text Placeholder 1">
            <a:extLst>
              <a:ext uri="{FF2B5EF4-FFF2-40B4-BE49-F238E27FC236}">
                <a16:creationId xmlns:a16="http://schemas.microsoft.com/office/drawing/2014/main" id="{967A7286-B172-5FF6-893D-8A6648B7AD95}"/>
              </a:ext>
            </a:extLst>
          </p:cNvPr>
          <p:cNvSpPr txBox="1">
            <a:spLocks/>
          </p:cNvSpPr>
          <p:nvPr/>
        </p:nvSpPr>
        <p:spPr>
          <a:xfrm>
            <a:off x="324716" y="702737"/>
            <a:ext cx="11592892" cy="553998"/>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predicts the value of a target variable by learning simple decision rules inferred from the data features. A tree can be seen as a piecewise constant approximation.</a:t>
            </a:r>
          </a:p>
        </p:txBody>
      </p:sp>
      <p:sp>
        <p:nvSpPr>
          <p:cNvPr id="11" name="Text Placeholder 1">
            <a:extLst>
              <a:ext uri="{FF2B5EF4-FFF2-40B4-BE49-F238E27FC236}">
                <a16:creationId xmlns:a16="http://schemas.microsoft.com/office/drawing/2014/main" id="{AAC81142-370D-D6E8-A73F-2661A708E9FE}"/>
              </a:ext>
            </a:extLst>
          </p:cNvPr>
          <p:cNvSpPr txBox="1">
            <a:spLocks/>
          </p:cNvSpPr>
          <p:nvPr/>
        </p:nvSpPr>
        <p:spPr>
          <a:xfrm>
            <a:off x="8252973" y="1736230"/>
            <a:ext cx="3286358" cy="430887"/>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Font typeface="Arial" pitchFamily="34" charset="0"/>
              <a:buNone/>
            </a:pPr>
            <a:r>
              <a:rPr lang="en-US" b="1" dirty="0"/>
              <a:t>Precision Recall Plot</a:t>
            </a:r>
          </a:p>
        </p:txBody>
      </p:sp>
      <p:sp>
        <p:nvSpPr>
          <p:cNvPr id="5" name="TextBox 4">
            <a:extLst>
              <a:ext uri="{FF2B5EF4-FFF2-40B4-BE49-F238E27FC236}">
                <a16:creationId xmlns:a16="http://schemas.microsoft.com/office/drawing/2014/main" id="{2A0B7F7F-5B42-B826-59E9-B68AC0B163FB}"/>
              </a:ext>
            </a:extLst>
          </p:cNvPr>
          <p:cNvSpPr txBox="1"/>
          <p:nvPr/>
        </p:nvSpPr>
        <p:spPr>
          <a:xfrm>
            <a:off x="109510" y="5288899"/>
            <a:ext cx="8881404" cy="1200329"/>
          </a:xfrm>
          <a:prstGeom prst="rect">
            <a:avLst/>
          </a:prstGeom>
          <a:noFill/>
        </p:spPr>
        <p:txBody>
          <a:bodyPr wrap="square">
            <a:spAutoFit/>
          </a:bodyPr>
          <a:lstStyle/>
          <a:p>
            <a:r>
              <a:rPr lang="en-US" dirty="0">
                <a:effectLst/>
                <a:latin typeface="Menlo" panose="020B0609030804020204" pitchFamily="49" charset="0"/>
              </a:rPr>
              <a:t>Results for </a:t>
            </a:r>
            <a:r>
              <a:rPr lang="en-US" dirty="0" err="1">
                <a:effectLst/>
                <a:latin typeface="Menlo" panose="020B0609030804020204" pitchFamily="49" charset="0"/>
              </a:rPr>
              <a:t>DecisionTreeClassifierModel</a:t>
            </a:r>
            <a:r>
              <a:rPr lang="en-US" dirty="0">
                <a:effectLst/>
                <a:latin typeface="Menlo" panose="020B0609030804020204" pitchFamily="49" charset="0"/>
              </a:rPr>
              <a:t>: {'accuracy': 0.6710439921208142, 'precision': 0.6428571428571429, 'recall': 0.5130970724191063, 'f1_score': 0.570694087403599}</a:t>
            </a:r>
          </a:p>
          <a:p>
            <a:r>
              <a:rPr lang="en-US" dirty="0">
                <a:effectLst/>
                <a:latin typeface="Menlo" panose="020B0609030804020204" pitchFamily="49" charset="0"/>
              </a:rPr>
              <a:t>Elapsed: 0.5596 seconds</a:t>
            </a:r>
          </a:p>
        </p:txBody>
      </p:sp>
    </p:spTree>
    <p:extLst>
      <p:ext uri="{BB962C8B-B14F-4D97-AF65-F5344CB8AC3E}">
        <p14:creationId xmlns:p14="http://schemas.microsoft.com/office/powerpoint/2010/main" val="209184269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K-Means</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24</a:t>
            </a:fld>
            <a:endParaRPr lang="uk-UA"/>
          </a:p>
        </p:txBody>
      </p:sp>
      <p:sp>
        <p:nvSpPr>
          <p:cNvPr id="7" name="Text Placeholder 1">
            <a:extLst>
              <a:ext uri="{FF2B5EF4-FFF2-40B4-BE49-F238E27FC236}">
                <a16:creationId xmlns:a16="http://schemas.microsoft.com/office/drawing/2014/main" id="{722E9BAA-21C0-54F0-F72B-17EC7BD846DC}"/>
              </a:ext>
            </a:extLst>
          </p:cNvPr>
          <p:cNvSpPr>
            <a:spLocks noGrp="1"/>
          </p:cNvSpPr>
          <p:nvPr>
            <p:ph type="body" sz="quarter" idx="10"/>
          </p:nvPr>
        </p:nvSpPr>
        <p:spPr>
          <a:xfrm>
            <a:off x="109511" y="1736230"/>
            <a:ext cx="5986489" cy="1400383"/>
          </a:xfrm>
        </p:spPr>
        <p:txBody>
          <a:bodyPr/>
          <a:lstStyle/>
          <a:p>
            <a:pPr marL="0" indent="0">
              <a:buNone/>
            </a:pPr>
            <a:r>
              <a:rPr lang="en-US" b="1" dirty="0"/>
              <a:t>Key Learnings:</a:t>
            </a:r>
          </a:p>
          <a:p>
            <a:r>
              <a:rPr lang="en-US" dirty="0"/>
              <a:t>What hyperparameters worked well? Why?</a:t>
            </a:r>
          </a:p>
          <a:p>
            <a:r>
              <a:rPr lang="en-US" dirty="0"/>
              <a:t>Where the model did well?</a:t>
            </a:r>
          </a:p>
          <a:p>
            <a:r>
              <a:rPr lang="en-US" dirty="0"/>
              <a:t>Where the model did not?</a:t>
            </a:r>
          </a:p>
        </p:txBody>
      </p:sp>
      <p:sp>
        <p:nvSpPr>
          <p:cNvPr id="8" name="Text Placeholder 1">
            <a:extLst>
              <a:ext uri="{FF2B5EF4-FFF2-40B4-BE49-F238E27FC236}">
                <a16:creationId xmlns:a16="http://schemas.microsoft.com/office/drawing/2014/main" id="{760106B1-B6F5-922B-9EF9-B97489F87742}"/>
              </a:ext>
            </a:extLst>
          </p:cNvPr>
          <p:cNvSpPr txBox="1">
            <a:spLocks/>
          </p:cNvSpPr>
          <p:nvPr/>
        </p:nvSpPr>
        <p:spPr>
          <a:xfrm>
            <a:off x="324716" y="702737"/>
            <a:ext cx="11383580" cy="369332"/>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clusters data by trying to separate samples in n groups of equal variance, minimizing a criterion known as the inertia or within-cluster sum-of-squares. </a:t>
            </a:r>
          </a:p>
        </p:txBody>
      </p:sp>
      <p:sp>
        <p:nvSpPr>
          <p:cNvPr id="11" name="Text Placeholder 1">
            <a:extLst>
              <a:ext uri="{FF2B5EF4-FFF2-40B4-BE49-F238E27FC236}">
                <a16:creationId xmlns:a16="http://schemas.microsoft.com/office/drawing/2014/main" id="{C7687E8E-472B-7409-3523-C2DECEB97908}"/>
              </a:ext>
            </a:extLst>
          </p:cNvPr>
          <p:cNvSpPr txBox="1">
            <a:spLocks/>
          </p:cNvSpPr>
          <p:nvPr/>
        </p:nvSpPr>
        <p:spPr>
          <a:xfrm>
            <a:off x="8252973" y="1736230"/>
            <a:ext cx="3286358" cy="430887"/>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Font typeface="Arial" pitchFamily="34" charset="0"/>
              <a:buNone/>
            </a:pPr>
            <a:r>
              <a:rPr lang="en-US" b="1" dirty="0"/>
              <a:t>Precision Recall Plot</a:t>
            </a:r>
          </a:p>
        </p:txBody>
      </p:sp>
    </p:spTree>
    <p:extLst>
      <p:ext uri="{BB962C8B-B14F-4D97-AF65-F5344CB8AC3E}">
        <p14:creationId xmlns:p14="http://schemas.microsoft.com/office/powerpoint/2010/main" val="167720325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Latent Dirichlet Allocation (LDA)</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25</a:t>
            </a:fld>
            <a:endParaRPr lang="uk-UA"/>
          </a:p>
        </p:txBody>
      </p:sp>
      <p:sp>
        <p:nvSpPr>
          <p:cNvPr id="7" name="Text Placeholder 1">
            <a:extLst>
              <a:ext uri="{FF2B5EF4-FFF2-40B4-BE49-F238E27FC236}">
                <a16:creationId xmlns:a16="http://schemas.microsoft.com/office/drawing/2014/main" id="{3B035B25-89CC-624E-449A-BA8E71BFDE4F}"/>
              </a:ext>
            </a:extLst>
          </p:cNvPr>
          <p:cNvSpPr>
            <a:spLocks noGrp="1"/>
          </p:cNvSpPr>
          <p:nvPr>
            <p:ph type="body" sz="quarter" idx="10"/>
          </p:nvPr>
        </p:nvSpPr>
        <p:spPr>
          <a:xfrm>
            <a:off x="109511" y="1736230"/>
            <a:ext cx="5986489" cy="1400383"/>
          </a:xfrm>
        </p:spPr>
        <p:txBody>
          <a:bodyPr/>
          <a:lstStyle/>
          <a:p>
            <a:pPr marL="0" indent="0">
              <a:buNone/>
            </a:pPr>
            <a:r>
              <a:rPr lang="en-US" b="1" dirty="0"/>
              <a:t>Key Learnings:</a:t>
            </a:r>
          </a:p>
          <a:p>
            <a:r>
              <a:rPr lang="en-US" dirty="0"/>
              <a:t>What hyperparameters worked well? Why?</a:t>
            </a:r>
          </a:p>
          <a:p>
            <a:r>
              <a:rPr lang="en-US" dirty="0"/>
              <a:t>Where the model did well?</a:t>
            </a:r>
          </a:p>
          <a:p>
            <a:r>
              <a:rPr lang="en-US" dirty="0"/>
              <a:t>Where the model did not?</a:t>
            </a:r>
          </a:p>
        </p:txBody>
      </p:sp>
      <p:sp>
        <p:nvSpPr>
          <p:cNvPr id="8" name="Text Placeholder 1">
            <a:extLst>
              <a:ext uri="{FF2B5EF4-FFF2-40B4-BE49-F238E27FC236}">
                <a16:creationId xmlns:a16="http://schemas.microsoft.com/office/drawing/2014/main" id="{A4ECC000-F7FF-9CEC-47A1-961AF27AD133}"/>
              </a:ext>
            </a:extLst>
          </p:cNvPr>
          <p:cNvSpPr txBox="1">
            <a:spLocks/>
          </p:cNvSpPr>
          <p:nvPr/>
        </p:nvSpPr>
        <p:spPr>
          <a:xfrm>
            <a:off x="324716" y="702737"/>
            <a:ext cx="11433275" cy="553998"/>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sz="1200" i="1" dirty="0"/>
              <a:t>This model is a generative probabilistic model for collections of discrete dataset such as text corpora. It is also a topic model that is used for discovering abstract topics from a collection of documents.</a:t>
            </a:r>
          </a:p>
        </p:txBody>
      </p:sp>
      <p:graphicFrame>
        <p:nvGraphicFramePr>
          <p:cNvPr id="9" name="Table 8">
            <a:extLst>
              <a:ext uri="{FF2B5EF4-FFF2-40B4-BE49-F238E27FC236}">
                <a16:creationId xmlns:a16="http://schemas.microsoft.com/office/drawing/2014/main" id="{69D88301-D1C3-7F8B-9982-B6E4071CA37D}"/>
              </a:ext>
            </a:extLst>
          </p:cNvPr>
          <p:cNvGraphicFramePr>
            <a:graphicFrameLocks noGrp="1"/>
          </p:cNvGraphicFramePr>
          <p:nvPr>
            <p:extLst>
              <p:ext uri="{D42A27DB-BD31-4B8C-83A1-F6EECF244321}">
                <p14:modId xmlns:p14="http://schemas.microsoft.com/office/powerpoint/2010/main" val="2545876357"/>
              </p:ext>
            </p:extLst>
          </p:nvPr>
        </p:nvGraphicFramePr>
        <p:xfrm>
          <a:off x="274392" y="4168545"/>
          <a:ext cx="6952975" cy="1576275"/>
        </p:xfrm>
        <a:graphic>
          <a:graphicData uri="http://schemas.openxmlformats.org/drawingml/2006/table">
            <a:tbl>
              <a:tblPr firstRow="1" bandRow="1">
                <a:tableStyleId>{C083E6E3-FA7D-4D7B-A595-EF9225AFEA82}</a:tableStyleId>
              </a:tblPr>
              <a:tblGrid>
                <a:gridCol w="1390595">
                  <a:extLst>
                    <a:ext uri="{9D8B030D-6E8A-4147-A177-3AD203B41FA5}">
                      <a16:colId xmlns:a16="http://schemas.microsoft.com/office/drawing/2014/main" val="3316613107"/>
                    </a:ext>
                  </a:extLst>
                </a:gridCol>
                <a:gridCol w="1390595">
                  <a:extLst>
                    <a:ext uri="{9D8B030D-6E8A-4147-A177-3AD203B41FA5}">
                      <a16:colId xmlns:a16="http://schemas.microsoft.com/office/drawing/2014/main" val="4065112024"/>
                    </a:ext>
                  </a:extLst>
                </a:gridCol>
                <a:gridCol w="1390595">
                  <a:extLst>
                    <a:ext uri="{9D8B030D-6E8A-4147-A177-3AD203B41FA5}">
                      <a16:colId xmlns:a16="http://schemas.microsoft.com/office/drawing/2014/main" val="2289020803"/>
                    </a:ext>
                  </a:extLst>
                </a:gridCol>
                <a:gridCol w="1390595">
                  <a:extLst>
                    <a:ext uri="{9D8B030D-6E8A-4147-A177-3AD203B41FA5}">
                      <a16:colId xmlns:a16="http://schemas.microsoft.com/office/drawing/2014/main" val="3006722418"/>
                    </a:ext>
                  </a:extLst>
                </a:gridCol>
                <a:gridCol w="1390595">
                  <a:extLst>
                    <a:ext uri="{9D8B030D-6E8A-4147-A177-3AD203B41FA5}">
                      <a16:colId xmlns:a16="http://schemas.microsoft.com/office/drawing/2014/main" val="3047965245"/>
                    </a:ext>
                  </a:extLst>
                </a:gridCol>
              </a:tblGrid>
              <a:tr h="315255">
                <a:tc>
                  <a:txBody>
                    <a:bodyPr/>
                    <a:lstStyle/>
                    <a:p>
                      <a:endParaRPr lang="en-US" sz="1400" dirty="0"/>
                    </a:p>
                  </a:txBody>
                  <a:tcPr/>
                </a:tc>
                <a:tc>
                  <a:txBody>
                    <a:bodyPr/>
                    <a:lstStyle/>
                    <a:p>
                      <a:r>
                        <a:rPr lang="en-US" sz="1400" dirty="0"/>
                        <a:t>Precision</a:t>
                      </a:r>
                    </a:p>
                  </a:txBody>
                  <a:tcPr/>
                </a:tc>
                <a:tc>
                  <a:txBody>
                    <a:bodyPr/>
                    <a:lstStyle/>
                    <a:p>
                      <a:r>
                        <a:rPr lang="en-US" sz="1400" dirty="0"/>
                        <a:t>Recall</a:t>
                      </a:r>
                    </a:p>
                  </a:txBody>
                  <a:tcPr/>
                </a:tc>
                <a:tc>
                  <a:txBody>
                    <a:bodyPr/>
                    <a:lstStyle/>
                    <a:p>
                      <a:r>
                        <a:rPr lang="en-US" sz="1400" dirty="0"/>
                        <a:t>F1-score</a:t>
                      </a:r>
                    </a:p>
                  </a:txBody>
                  <a:tcPr/>
                </a:tc>
                <a:tc>
                  <a:txBody>
                    <a:bodyPr/>
                    <a:lstStyle/>
                    <a:p>
                      <a:r>
                        <a:rPr lang="en-US" sz="1400" dirty="0"/>
                        <a:t>Support</a:t>
                      </a:r>
                    </a:p>
                  </a:txBody>
                  <a:tcPr/>
                </a:tc>
                <a:extLst>
                  <a:ext uri="{0D108BD9-81ED-4DB2-BD59-A6C34878D82A}">
                    <a16:rowId xmlns:a16="http://schemas.microsoft.com/office/drawing/2014/main" val="3723781388"/>
                  </a:ext>
                </a:extLst>
              </a:tr>
              <a:tr h="315255">
                <a:tc>
                  <a:txBody>
                    <a:bodyPr/>
                    <a:lstStyle/>
                    <a:p>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a:p>
                  </a:txBody>
                  <a:tcPr/>
                </a:tc>
                <a:tc>
                  <a:txBody>
                    <a:bodyPr/>
                    <a:lstStyle/>
                    <a:p>
                      <a:endParaRPr lang="en-US" sz="1400"/>
                    </a:p>
                  </a:txBody>
                  <a:tcPr/>
                </a:tc>
                <a:extLst>
                  <a:ext uri="{0D108BD9-81ED-4DB2-BD59-A6C34878D82A}">
                    <a16:rowId xmlns:a16="http://schemas.microsoft.com/office/drawing/2014/main" val="2479040546"/>
                  </a:ext>
                </a:extLst>
              </a:tr>
              <a:tr h="315255">
                <a:tc>
                  <a:txBody>
                    <a:bodyPr/>
                    <a:lstStyle/>
                    <a:p>
                      <a:r>
                        <a:rPr lang="en-US" sz="1400" dirty="0"/>
                        <a:t>Accuracy</a:t>
                      </a:r>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a:p>
                  </a:txBody>
                  <a:tcPr/>
                </a:tc>
                <a:extLst>
                  <a:ext uri="{0D108BD9-81ED-4DB2-BD59-A6C34878D82A}">
                    <a16:rowId xmlns:a16="http://schemas.microsoft.com/office/drawing/2014/main" val="2695798934"/>
                  </a:ext>
                </a:extLst>
              </a:tr>
              <a:tr h="315255">
                <a:tc>
                  <a:txBody>
                    <a:bodyPr/>
                    <a:lstStyle/>
                    <a:p>
                      <a:r>
                        <a:rPr lang="en-US" sz="1400" dirty="0"/>
                        <a:t>Macro avg.</a:t>
                      </a:r>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400326281"/>
                  </a:ext>
                </a:extLst>
              </a:tr>
              <a:tr h="315255">
                <a:tc>
                  <a:txBody>
                    <a:bodyPr/>
                    <a:lstStyle/>
                    <a:p>
                      <a:r>
                        <a:rPr lang="en-US" sz="1400" dirty="0"/>
                        <a:t>Weighted avg.</a:t>
                      </a:r>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567793856"/>
                  </a:ext>
                </a:extLst>
              </a:tr>
            </a:tbl>
          </a:graphicData>
        </a:graphic>
      </p:graphicFrame>
      <p:sp>
        <p:nvSpPr>
          <p:cNvPr id="10" name="Text Placeholder 1">
            <a:extLst>
              <a:ext uri="{FF2B5EF4-FFF2-40B4-BE49-F238E27FC236}">
                <a16:creationId xmlns:a16="http://schemas.microsoft.com/office/drawing/2014/main" id="{4F1557A6-449F-BD31-E825-3759A3956B68}"/>
              </a:ext>
            </a:extLst>
          </p:cNvPr>
          <p:cNvSpPr txBox="1">
            <a:spLocks/>
          </p:cNvSpPr>
          <p:nvPr/>
        </p:nvSpPr>
        <p:spPr>
          <a:xfrm>
            <a:off x="198963" y="3746388"/>
            <a:ext cx="2474663" cy="430887"/>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None/>
            </a:pPr>
            <a:r>
              <a:rPr lang="en-US" b="1" dirty="0"/>
              <a:t>Classification Report</a:t>
            </a:r>
          </a:p>
        </p:txBody>
      </p:sp>
      <p:sp>
        <p:nvSpPr>
          <p:cNvPr id="11" name="Text Placeholder 1">
            <a:extLst>
              <a:ext uri="{FF2B5EF4-FFF2-40B4-BE49-F238E27FC236}">
                <a16:creationId xmlns:a16="http://schemas.microsoft.com/office/drawing/2014/main" id="{534E1267-9D65-54C8-C0E9-06F7BAE5680D}"/>
              </a:ext>
            </a:extLst>
          </p:cNvPr>
          <p:cNvSpPr txBox="1">
            <a:spLocks/>
          </p:cNvSpPr>
          <p:nvPr/>
        </p:nvSpPr>
        <p:spPr>
          <a:xfrm>
            <a:off x="8252973" y="1736230"/>
            <a:ext cx="3286358" cy="430887"/>
          </a:xfrm>
          <a:prstGeom prst="rect">
            <a:avLst/>
          </a:prstGeom>
        </p:spPr>
        <p:txBody>
          <a:bodyPr vert="horz" wrap="square" lIns="91440" tIns="91440" rIns="182880" bIns="91440" rtlCol="0">
            <a:spAutoFit/>
          </a:bodyPr>
          <a:lstStyle>
            <a:lvl1pPr marL="228462" marR="0" indent="-22846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600" b="0" i="0" kern="1200" spc="0" baseline="0">
                <a:solidFill>
                  <a:schemeClr val="accent1"/>
                </a:solidFill>
                <a:latin typeface="+mn-lt"/>
                <a:ea typeface="Helvetica Neue" panose="02000503000000020004" pitchFamily="2" charset="0"/>
                <a:cs typeface="Helvetica Neue" panose="02000503000000020004" pitchFamily="2" charset="0"/>
              </a:defRPr>
            </a:lvl1pPr>
            <a:lvl2pPr marL="458512" marR="0" indent="-172934"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400" b="0" i="0" kern="1200" spc="0" baseline="0">
                <a:solidFill>
                  <a:schemeClr val="accent1"/>
                </a:solidFill>
                <a:latin typeface="+mn-lt"/>
                <a:ea typeface="Helvetica Neue" panose="02000503000000020004" pitchFamily="2" charset="0"/>
                <a:cs typeface="Helvetica Neue" panose="02000503000000020004" pitchFamily="2" charset="0"/>
              </a:defRPr>
            </a:lvl2pPr>
            <a:lvl3pPr marL="631446" marR="0" indent="-11581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200" b="0" i="0" kern="1200" spc="0" baseline="0">
                <a:solidFill>
                  <a:schemeClr val="accent1"/>
                </a:solidFill>
                <a:latin typeface="+mn-lt"/>
                <a:ea typeface="Helvetica Neue" panose="02000503000000020004" pitchFamily="2" charset="0"/>
                <a:cs typeface="Helvetica Neue" panose="02000503000000020004" pitchFamily="2" charset="0"/>
              </a:defRPr>
            </a:lvl3pPr>
            <a:lvl4pPr marL="802793" marR="0" indent="-114232"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1050" b="0" i="0" kern="1200" spc="0" baseline="0">
                <a:solidFill>
                  <a:schemeClr val="accent1"/>
                </a:solidFill>
                <a:latin typeface="+mn-lt"/>
                <a:ea typeface="Helvetica Neue" panose="02000503000000020004" pitchFamily="2" charset="0"/>
                <a:cs typeface="Helvetica Neue" panose="02000503000000020004" pitchFamily="2" charset="0"/>
              </a:defRPr>
            </a:lvl4pPr>
            <a:lvl5pPr marL="975727" marR="0" indent="-120578" algn="l" defTabSz="913632" rtl="0" eaLnBrk="1" fontAlgn="auto" latinLnBrk="0" hangingPunct="1">
              <a:lnSpc>
                <a:spcPct val="100000"/>
              </a:lnSpc>
              <a:spcBef>
                <a:spcPts val="0"/>
              </a:spcBef>
              <a:spcAft>
                <a:spcPts val="600"/>
              </a:spcAft>
              <a:buClr>
                <a:schemeClr val="tx1">
                  <a:lumMod val="50000"/>
                </a:schemeClr>
              </a:buClr>
              <a:buSzPct val="90000"/>
              <a:buFont typeface="Arial" pitchFamily="34" charset="0"/>
              <a:buChar char="•"/>
              <a:tabLst/>
              <a:defRPr sz="900" b="0" i="0" kern="1200" spc="0" baseline="0">
                <a:solidFill>
                  <a:schemeClr val="accent1"/>
                </a:solidFill>
                <a:latin typeface="+mn-lt"/>
                <a:ea typeface="Helvetica Neue" panose="02000503000000020004" pitchFamily="2" charset="0"/>
                <a:cs typeface="Helvetica Neue" panose="02000503000000020004" pitchFamily="2" charset="0"/>
              </a:defRPr>
            </a:lvl5pPr>
            <a:lvl6pPr marL="2512488"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6pPr>
            <a:lvl7pPr marL="2969305"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7pPr>
            <a:lvl8pPr marL="3426121"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8pPr>
            <a:lvl9pPr marL="3882937" indent="-228408" algn="l" defTabSz="913632" rtl="0" eaLnBrk="1" latinLnBrk="0" hangingPunct="1">
              <a:spcBef>
                <a:spcPct val="20000"/>
              </a:spcBef>
              <a:buFont typeface="Arial" pitchFamily="34" charset="0"/>
              <a:buChar char="•"/>
              <a:defRPr sz="1958" kern="1200">
                <a:solidFill>
                  <a:schemeClr val="tx1"/>
                </a:solidFill>
                <a:latin typeface="+mn-lt"/>
                <a:ea typeface="+mn-ea"/>
                <a:cs typeface="+mn-cs"/>
              </a:defRPr>
            </a:lvl9pPr>
          </a:lstStyle>
          <a:p>
            <a:pPr marL="0" indent="0">
              <a:buFont typeface="Arial" pitchFamily="34" charset="0"/>
              <a:buNone/>
            </a:pPr>
            <a:r>
              <a:rPr lang="en-US" b="1" dirty="0"/>
              <a:t>Precision Recall Plot</a:t>
            </a:r>
          </a:p>
        </p:txBody>
      </p:sp>
    </p:spTree>
    <p:extLst>
      <p:ext uri="{BB962C8B-B14F-4D97-AF65-F5344CB8AC3E}">
        <p14:creationId xmlns:p14="http://schemas.microsoft.com/office/powerpoint/2010/main" val="364833072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C068-2457-AFCD-A700-31F391DA6DA5}"/>
              </a:ext>
            </a:extLst>
          </p:cNvPr>
          <p:cNvSpPr>
            <a:spLocks noGrp="1"/>
          </p:cNvSpPr>
          <p:nvPr>
            <p:ph type="title"/>
          </p:nvPr>
        </p:nvSpPr>
        <p:spPr/>
        <p:txBody>
          <a:bodyPr/>
          <a:lstStyle/>
          <a:p>
            <a:r>
              <a:rPr lang="en-US" sz="4800" dirty="0"/>
              <a:t>Source Code</a:t>
            </a:r>
          </a:p>
        </p:txBody>
      </p:sp>
      <p:sp>
        <p:nvSpPr>
          <p:cNvPr id="3" name="Slide Number Placeholder 2">
            <a:extLst>
              <a:ext uri="{FF2B5EF4-FFF2-40B4-BE49-F238E27FC236}">
                <a16:creationId xmlns:a16="http://schemas.microsoft.com/office/drawing/2014/main" id="{7DC3C05C-EC68-24AA-A9C6-9F88C3ADD739}"/>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CB4B4D-7CA3-9044-876B-883B54F8677D}" type="slidenum">
              <a:rPr kumimoji="0" lang="uk-UA" sz="600" b="0" i="0" u="none" strike="noStrike" kern="1200" cap="none" spc="0" normalizeH="0" baseline="0" noProof="0" smtClean="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uk-UA" sz="600" b="0" i="0" u="none" strike="noStrike" kern="1200" cap="none" spc="0" normalizeH="0" baseline="0" noProof="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endParaRPr>
          </a:p>
        </p:txBody>
      </p:sp>
    </p:spTree>
    <p:extLst>
      <p:ext uri="{BB962C8B-B14F-4D97-AF65-F5344CB8AC3E}">
        <p14:creationId xmlns:p14="http://schemas.microsoft.com/office/powerpoint/2010/main" val="60252748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Source Code</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27</a:t>
            </a:fld>
            <a:endParaRPr lang="uk-UA"/>
          </a:p>
        </p:txBody>
      </p:sp>
      <p:sp>
        <p:nvSpPr>
          <p:cNvPr id="6" name="Text Placeholder 5">
            <a:extLst>
              <a:ext uri="{FF2B5EF4-FFF2-40B4-BE49-F238E27FC236}">
                <a16:creationId xmlns:a16="http://schemas.microsoft.com/office/drawing/2014/main" id="{7701833E-7E0F-6B96-2098-F22E783A1443}"/>
              </a:ext>
            </a:extLst>
          </p:cNvPr>
          <p:cNvSpPr>
            <a:spLocks noGrp="1"/>
          </p:cNvSpPr>
          <p:nvPr>
            <p:ph type="body" sz="quarter" idx="10"/>
          </p:nvPr>
        </p:nvSpPr>
        <p:spPr>
          <a:xfrm>
            <a:off x="274391" y="1189176"/>
            <a:ext cx="11653523" cy="430887"/>
          </a:xfrm>
        </p:spPr>
        <p:txBody>
          <a:bodyPr/>
          <a:lstStyle/>
          <a:p>
            <a:r>
              <a:rPr lang="en-US" dirty="0">
                <a:hlinkClick r:id="rId2"/>
              </a:rPr>
              <a:t>https://github.com/tahirbags/cs410_project_public/tree/main</a:t>
            </a:r>
            <a:endParaRPr lang="en-US" dirty="0"/>
          </a:p>
        </p:txBody>
      </p:sp>
      <p:pic>
        <p:nvPicPr>
          <p:cNvPr id="2" name="Picture 1">
            <a:extLst>
              <a:ext uri="{FF2B5EF4-FFF2-40B4-BE49-F238E27FC236}">
                <a16:creationId xmlns:a16="http://schemas.microsoft.com/office/drawing/2014/main" id="{8B0E4587-32A9-496C-8C99-D9D9B4B8D46D}"/>
              </a:ext>
            </a:extLst>
          </p:cNvPr>
          <p:cNvPicPr>
            <a:picLocks noChangeAspect="1"/>
          </p:cNvPicPr>
          <p:nvPr/>
        </p:nvPicPr>
        <p:blipFill>
          <a:blip r:embed="rId3"/>
          <a:stretch>
            <a:fillRect/>
          </a:stretch>
        </p:blipFill>
        <p:spPr>
          <a:xfrm>
            <a:off x="1218242" y="1961511"/>
            <a:ext cx="6712090" cy="4593138"/>
          </a:xfrm>
          <a:prstGeom prst="rect">
            <a:avLst/>
          </a:prstGeom>
        </p:spPr>
      </p:pic>
      <p:pic>
        <p:nvPicPr>
          <p:cNvPr id="5" name="Picture 4">
            <a:extLst>
              <a:ext uri="{FF2B5EF4-FFF2-40B4-BE49-F238E27FC236}">
                <a16:creationId xmlns:a16="http://schemas.microsoft.com/office/drawing/2014/main" id="{2C06DC12-9C74-3B7D-5989-5B8F38AFB2DE}"/>
              </a:ext>
            </a:extLst>
          </p:cNvPr>
          <p:cNvPicPr>
            <a:picLocks noChangeAspect="1"/>
          </p:cNvPicPr>
          <p:nvPr/>
        </p:nvPicPr>
        <p:blipFill>
          <a:blip r:embed="rId4"/>
          <a:stretch>
            <a:fillRect/>
          </a:stretch>
        </p:blipFill>
        <p:spPr>
          <a:xfrm>
            <a:off x="8020711" y="1961511"/>
            <a:ext cx="3273183" cy="4593138"/>
          </a:xfrm>
          <a:prstGeom prst="rect">
            <a:avLst/>
          </a:prstGeom>
        </p:spPr>
      </p:pic>
    </p:spTree>
    <p:extLst>
      <p:ext uri="{BB962C8B-B14F-4D97-AF65-F5344CB8AC3E}">
        <p14:creationId xmlns:p14="http://schemas.microsoft.com/office/powerpoint/2010/main" val="270057911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C068-2457-AFCD-A700-31F391DA6DA5}"/>
              </a:ext>
            </a:extLst>
          </p:cNvPr>
          <p:cNvSpPr>
            <a:spLocks noGrp="1"/>
          </p:cNvSpPr>
          <p:nvPr>
            <p:ph type="title"/>
          </p:nvPr>
        </p:nvSpPr>
        <p:spPr/>
        <p:txBody>
          <a:bodyPr/>
          <a:lstStyle/>
          <a:p>
            <a:r>
              <a:rPr lang="en-US" sz="4800" dirty="0"/>
              <a:t>Video Presentation</a:t>
            </a:r>
          </a:p>
        </p:txBody>
      </p:sp>
      <p:sp>
        <p:nvSpPr>
          <p:cNvPr id="3" name="Slide Number Placeholder 2">
            <a:extLst>
              <a:ext uri="{FF2B5EF4-FFF2-40B4-BE49-F238E27FC236}">
                <a16:creationId xmlns:a16="http://schemas.microsoft.com/office/drawing/2014/main" id="{7DC3C05C-EC68-24AA-A9C6-9F88C3ADD739}"/>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CB4B4D-7CA3-9044-876B-883B54F8677D}" type="slidenum">
              <a:rPr kumimoji="0" lang="uk-UA" sz="600" b="0" i="0" u="none" strike="noStrike" kern="1200" cap="none" spc="0" normalizeH="0" baseline="0" noProof="0" smtClean="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uk-UA" sz="600" b="0" i="0" u="none" strike="noStrike" kern="1200" cap="none" spc="0" normalizeH="0" baseline="0" noProof="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endParaRPr>
          </a:p>
        </p:txBody>
      </p:sp>
    </p:spTree>
    <p:extLst>
      <p:ext uri="{BB962C8B-B14F-4D97-AF65-F5344CB8AC3E}">
        <p14:creationId xmlns:p14="http://schemas.microsoft.com/office/powerpoint/2010/main" val="3636707578"/>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Video Presentation</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29</a:t>
            </a:fld>
            <a:endParaRPr lang="uk-UA"/>
          </a:p>
        </p:txBody>
      </p:sp>
      <p:sp>
        <p:nvSpPr>
          <p:cNvPr id="6" name="Text Placeholder 5">
            <a:extLst>
              <a:ext uri="{FF2B5EF4-FFF2-40B4-BE49-F238E27FC236}">
                <a16:creationId xmlns:a16="http://schemas.microsoft.com/office/drawing/2014/main" id="{7701833E-7E0F-6B96-2098-F22E783A1443}"/>
              </a:ext>
            </a:extLst>
          </p:cNvPr>
          <p:cNvSpPr>
            <a:spLocks noGrp="1"/>
          </p:cNvSpPr>
          <p:nvPr>
            <p:ph type="body" sz="quarter" idx="10"/>
          </p:nvPr>
        </p:nvSpPr>
        <p:spPr>
          <a:xfrm>
            <a:off x="274391" y="1189176"/>
            <a:ext cx="11653523" cy="430887"/>
          </a:xfrm>
        </p:spPr>
        <p:txBody>
          <a:bodyPr/>
          <a:lstStyle/>
          <a:p>
            <a:r>
              <a:rPr lang="en-US" dirty="0"/>
              <a:t>LINK OF VIDEO</a:t>
            </a:r>
          </a:p>
        </p:txBody>
      </p:sp>
      <p:sp>
        <p:nvSpPr>
          <p:cNvPr id="2" name="Rectangle 1">
            <a:extLst>
              <a:ext uri="{FF2B5EF4-FFF2-40B4-BE49-F238E27FC236}">
                <a16:creationId xmlns:a16="http://schemas.microsoft.com/office/drawing/2014/main" id="{0C466B76-8C18-6555-A032-910894883DCA}"/>
              </a:ext>
            </a:extLst>
          </p:cNvPr>
          <p:cNvSpPr/>
          <p:nvPr/>
        </p:nvSpPr>
        <p:spPr bwMode="auto">
          <a:xfrm>
            <a:off x="2077278" y="2375452"/>
            <a:ext cx="8189844" cy="3876261"/>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08" rIns="0" bIns="45708" numCol="1" rtlCol="0" anchor="ctr" anchorCtr="0" compatLnSpc="1">
            <a:prstTxWarp prst="textNoShape">
              <a:avLst/>
            </a:prstTxWarp>
          </a:bodyPr>
          <a:lstStyle/>
          <a:p>
            <a:pPr algn="ctr" defTabSz="913916" fontAlgn="base">
              <a:spcBef>
                <a:spcPct val="0"/>
              </a:spcBef>
              <a:spcAft>
                <a:spcPct val="0"/>
              </a:spcAft>
            </a:pPr>
            <a:r>
              <a:rPr lang="en-US" sz="1200" dirty="0">
                <a:solidFill>
                  <a:schemeClr val="bg1"/>
                </a:solidFill>
                <a:ea typeface="Helvetica Neue" charset="0"/>
                <a:cs typeface="Helvetica Neue" charset="0"/>
              </a:rPr>
              <a:t>IMAGE OF VIDEO</a:t>
            </a:r>
          </a:p>
        </p:txBody>
      </p:sp>
    </p:spTree>
    <p:extLst>
      <p:ext uri="{BB962C8B-B14F-4D97-AF65-F5344CB8AC3E}">
        <p14:creationId xmlns:p14="http://schemas.microsoft.com/office/powerpoint/2010/main" val="245986569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C068-2457-AFCD-A700-31F391DA6DA5}"/>
              </a:ext>
            </a:extLst>
          </p:cNvPr>
          <p:cNvSpPr>
            <a:spLocks noGrp="1"/>
          </p:cNvSpPr>
          <p:nvPr>
            <p:ph type="title"/>
          </p:nvPr>
        </p:nvSpPr>
        <p:spPr/>
        <p:txBody>
          <a:bodyPr/>
          <a:lstStyle/>
          <a:p>
            <a:r>
              <a:rPr lang="en-US" sz="4800" dirty="0"/>
              <a:t>Dataset</a:t>
            </a:r>
          </a:p>
        </p:txBody>
      </p:sp>
      <p:sp>
        <p:nvSpPr>
          <p:cNvPr id="3" name="Slide Number Placeholder 2">
            <a:extLst>
              <a:ext uri="{FF2B5EF4-FFF2-40B4-BE49-F238E27FC236}">
                <a16:creationId xmlns:a16="http://schemas.microsoft.com/office/drawing/2014/main" id="{7DC3C05C-EC68-24AA-A9C6-9F88C3ADD739}"/>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CB4B4D-7CA3-9044-876B-883B54F8677D}" type="slidenum">
              <a:rPr kumimoji="0" lang="uk-UA" sz="600" b="0" i="0" u="none" strike="noStrike" kern="1200" cap="none" spc="0" normalizeH="0" baseline="0" noProof="0" smtClean="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uk-UA" sz="600" b="0" i="0" u="none" strike="noStrike" kern="1200" cap="none" spc="0" normalizeH="0" baseline="0" noProof="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endParaRPr>
          </a:p>
        </p:txBody>
      </p:sp>
    </p:spTree>
    <p:extLst>
      <p:ext uri="{BB962C8B-B14F-4D97-AF65-F5344CB8AC3E}">
        <p14:creationId xmlns:p14="http://schemas.microsoft.com/office/powerpoint/2010/main" val="213164920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583EFC-1C52-2503-09D6-677D18D63F07}"/>
              </a:ext>
            </a:extLst>
          </p:cNvPr>
          <p:cNvSpPr>
            <a:spLocks noGrp="1"/>
          </p:cNvSpPr>
          <p:nvPr>
            <p:ph type="body" sz="quarter" idx="10"/>
          </p:nvPr>
        </p:nvSpPr>
        <p:spPr>
          <a:xfrm>
            <a:off x="269238" y="1634619"/>
            <a:ext cx="11653523" cy="2031325"/>
          </a:xfrm>
        </p:spPr>
        <p:txBody>
          <a:bodyPr/>
          <a:lstStyle/>
          <a:p>
            <a:pPr marL="0" indent="0">
              <a:buNone/>
            </a:pPr>
            <a:r>
              <a:rPr lang="en-US" sz="2000" i="1" dirty="0"/>
              <a:t>Where did we get the data set from?</a:t>
            </a:r>
          </a:p>
          <a:p>
            <a:r>
              <a:rPr lang="en-US" sz="2000" dirty="0"/>
              <a:t>Kaggle’s </a:t>
            </a:r>
            <a:r>
              <a:rPr lang="en-US" sz="2000" u="sng" dirty="0">
                <a:solidFill>
                  <a:srgbClr val="0563C1"/>
                </a:solidFill>
                <a:effectLst/>
                <a:ea typeface="Calibri" panose="020F0502020204030204" pitchFamily="34" charset="0"/>
                <a:cs typeface="Calibri" panose="020F0502020204030204" pitchFamily="34" charset="0"/>
                <a:hlinkClick r:id="rId2"/>
              </a:rPr>
              <a:t>Natural Language Processing with Disaster Tweets</a:t>
            </a:r>
            <a:r>
              <a:rPr lang="en-US" sz="2000" dirty="0"/>
              <a:t>. </a:t>
            </a:r>
          </a:p>
          <a:p>
            <a:pPr marL="0" indent="0">
              <a:buNone/>
            </a:pPr>
            <a:endParaRPr lang="en-US" sz="2000" i="1" dirty="0"/>
          </a:p>
          <a:p>
            <a:pPr marL="0" indent="0">
              <a:buNone/>
            </a:pPr>
            <a:r>
              <a:rPr lang="en-US" sz="2000" i="1" dirty="0"/>
              <a:t>What are we predicting?</a:t>
            </a:r>
          </a:p>
          <a:p>
            <a:r>
              <a:rPr lang="en-US" sz="2000" dirty="0"/>
              <a:t>We’re predicting whether a given tweet is about a real disaster (1) or not (0).</a:t>
            </a:r>
          </a:p>
        </p:txBody>
      </p:sp>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Dataset: High Level</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4</a:t>
            </a:fld>
            <a:endParaRPr lang="uk-UA"/>
          </a:p>
        </p:txBody>
      </p:sp>
    </p:spTree>
    <p:extLst>
      <p:ext uri="{BB962C8B-B14F-4D97-AF65-F5344CB8AC3E}">
        <p14:creationId xmlns:p14="http://schemas.microsoft.com/office/powerpoint/2010/main" val="170041225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583EFC-1C52-2503-09D6-677D18D63F07}"/>
              </a:ext>
            </a:extLst>
          </p:cNvPr>
          <p:cNvSpPr>
            <a:spLocks noGrp="1"/>
          </p:cNvSpPr>
          <p:nvPr>
            <p:ph type="body" sz="quarter" idx="10"/>
          </p:nvPr>
        </p:nvSpPr>
        <p:spPr>
          <a:xfrm>
            <a:off x="269238" y="1259175"/>
            <a:ext cx="11653523" cy="4339650"/>
          </a:xfrm>
        </p:spPr>
        <p:txBody>
          <a:bodyPr/>
          <a:lstStyle/>
          <a:p>
            <a:pPr marL="0" indent="0">
              <a:buNone/>
            </a:pPr>
            <a:r>
              <a:rPr lang="en-US" sz="2000" i="1" dirty="0"/>
              <a:t>What files are we using?</a:t>
            </a:r>
          </a:p>
          <a:p>
            <a:r>
              <a:rPr lang="en-US" sz="2000" b="1" dirty="0"/>
              <a:t>Training set: </a:t>
            </a:r>
            <a:r>
              <a:rPr lang="en-US" sz="2000" dirty="0">
                <a:solidFill>
                  <a:srgbClr val="00B050"/>
                </a:solidFill>
                <a:latin typeface="Consolas" panose="020B0609020204030204" pitchFamily="49" charset="0"/>
                <a:cs typeface="Consolas" panose="020B0609020204030204" pitchFamily="49" charset="0"/>
              </a:rPr>
              <a:t>train.csv</a:t>
            </a:r>
          </a:p>
          <a:p>
            <a:r>
              <a:rPr lang="en-US" sz="2000" b="1" dirty="0"/>
              <a:t>Test set: </a:t>
            </a:r>
            <a:r>
              <a:rPr lang="en-US" sz="2000" dirty="0">
                <a:solidFill>
                  <a:srgbClr val="00B050"/>
                </a:solidFill>
                <a:latin typeface="Consolas" panose="020B0609020204030204" pitchFamily="49" charset="0"/>
                <a:cs typeface="Consolas" panose="020B0609020204030204" pitchFamily="49" charset="0"/>
              </a:rPr>
              <a:t>test.csv</a:t>
            </a:r>
          </a:p>
          <a:p>
            <a:r>
              <a:rPr lang="en-US" sz="2000" b="1" dirty="0"/>
              <a:t>Sample submission file</a:t>
            </a:r>
            <a:r>
              <a:rPr lang="en-US" sz="2000" dirty="0"/>
              <a:t>: </a:t>
            </a:r>
            <a:r>
              <a:rPr lang="en-US" sz="2000" dirty="0">
                <a:solidFill>
                  <a:srgbClr val="00B050"/>
                </a:solidFill>
                <a:latin typeface="Consolas" panose="020B0609020204030204" pitchFamily="49" charset="0"/>
                <a:cs typeface="Consolas" panose="020B0609020204030204" pitchFamily="49" charset="0"/>
              </a:rPr>
              <a:t>sample_submission.csv</a:t>
            </a:r>
          </a:p>
          <a:p>
            <a:endParaRPr lang="en-US" sz="2000" dirty="0"/>
          </a:p>
          <a:p>
            <a:pPr marL="0" indent="0">
              <a:buNone/>
            </a:pPr>
            <a:r>
              <a:rPr lang="en-US" sz="2000" i="1" dirty="0"/>
              <a:t>What columns does the file have?</a:t>
            </a:r>
          </a:p>
          <a:p>
            <a:pPr algn="l" fontAlgn="base">
              <a:buFont typeface="Arial" panose="020B0604020202020204" pitchFamily="34" charset="0"/>
              <a:buChar char="•"/>
            </a:pPr>
            <a:r>
              <a:rPr lang="en-US" sz="2000" dirty="0"/>
              <a:t>id - a unique identifier for each tweet</a:t>
            </a:r>
          </a:p>
          <a:p>
            <a:pPr algn="l" fontAlgn="base">
              <a:buFont typeface="Arial" panose="020B0604020202020204" pitchFamily="34" charset="0"/>
              <a:buChar char="•"/>
            </a:pPr>
            <a:r>
              <a:rPr lang="en-US" sz="2000" dirty="0"/>
              <a:t>text - the text of the tweet</a:t>
            </a:r>
          </a:p>
          <a:p>
            <a:pPr algn="l" fontAlgn="base">
              <a:buFont typeface="Arial" panose="020B0604020202020204" pitchFamily="34" charset="0"/>
              <a:buChar char="•"/>
            </a:pPr>
            <a:r>
              <a:rPr lang="en-US" sz="2000" dirty="0"/>
              <a:t>location - the location the tweet was sent from (may be blank)</a:t>
            </a:r>
          </a:p>
          <a:p>
            <a:pPr algn="l" fontAlgn="base">
              <a:buFont typeface="Arial" panose="020B0604020202020204" pitchFamily="34" charset="0"/>
              <a:buChar char="•"/>
            </a:pPr>
            <a:r>
              <a:rPr lang="en-US" sz="2000" dirty="0"/>
              <a:t>keyword - a particular keyword from the tweet (may be blank)</a:t>
            </a:r>
          </a:p>
          <a:p>
            <a:pPr algn="l" fontAlgn="base">
              <a:buFont typeface="Arial" panose="020B0604020202020204" pitchFamily="34" charset="0"/>
              <a:buChar char="•"/>
            </a:pPr>
            <a:r>
              <a:rPr lang="en-US" sz="2000" dirty="0"/>
              <a:t>target - in train.csv only, this denotes whether a tweet is about a real disaster (1) or not (0)</a:t>
            </a:r>
          </a:p>
        </p:txBody>
      </p:sp>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Dataset: Details</a:t>
            </a:r>
          </a:p>
        </p:txBody>
      </p:sp>
      <p:sp>
        <p:nvSpPr>
          <p:cNvPr id="4" name="Slide Number Placeholder 3">
            <a:extLst>
              <a:ext uri="{FF2B5EF4-FFF2-40B4-BE49-F238E27FC236}">
                <a16:creationId xmlns:a16="http://schemas.microsoft.com/office/drawing/2014/main" id="{8170B84C-CEC5-03EB-9BCF-991560263616}"/>
              </a:ext>
            </a:extLst>
          </p:cNvPr>
          <p:cNvSpPr>
            <a:spLocks noGrp="1"/>
          </p:cNvSpPr>
          <p:nvPr>
            <p:ph type="sldNum" sz="quarter" idx="4"/>
          </p:nvPr>
        </p:nvSpPr>
        <p:spPr/>
        <p:txBody>
          <a:bodyPr/>
          <a:lstStyle/>
          <a:p>
            <a:fld id="{86CB4B4D-7CA3-9044-876B-883B54F8677D}" type="slidenum">
              <a:rPr lang="uk-UA" smtClean="0"/>
              <a:pPr/>
              <a:t>5</a:t>
            </a:fld>
            <a:endParaRPr lang="uk-UA"/>
          </a:p>
        </p:txBody>
      </p:sp>
    </p:spTree>
    <p:extLst>
      <p:ext uri="{BB962C8B-B14F-4D97-AF65-F5344CB8AC3E}">
        <p14:creationId xmlns:p14="http://schemas.microsoft.com/office/powerpoint/2010/main" val="217508226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4E2F1-D4F5-1017-D2B3-07B287CBB6B0}"/>
              </a:ext>
            </a:extLst>
          </p:cNvPr>
          <p:cNvSpPr>
            <a:spLocks noGrp="1"/>
          </p:cNvSpPr>
          <p:nvPr>
            <p:ph type="title"/>
          </p:nvPr>
        </p:nvSpPr>
        <p:spPr/>
        <p:txBody>
          <a:bodyPr/>
          <a:lstStyle/>
          <a:p>
            <a:r>
              <a:rPr lang="en-US" dirty="0"/>
              <a:t>Purpose: Beat the Baseline Model</a:t>
            </a:r>
          </a:p>
        </p:txBody>
      </p:sp>
      <p:sp>
        <p:nvSpPr>
          <p:cNvPr id="3" name="Slide Number Placeholder 2">
            <a:extLst>
              <a:ext uri="{FF2B5EF4-FFF2-40B4-BE49-F238E27FC236}">
                <a16:creationId xmlns:a16="http://schemas.microsoft.com/office/drawing/2014/main" id="{3168814C-B597-7F32-EBF2-61E4F219BA79}"/>
              </a:ext>
            </a:extLst>
          </p:cNvPr>
          <p:cNvSpPr>
            <a:spLocks noGrp="1"/>
          </p:cNvSpPr>
          <p:nvPr>
            <p:ph type="sldNum" sz="quarter" idx="4"/>
          </p:nvPr>
        </p:nvSpPr>
        <p:spPr/>
        <p:txBody>
          <a:bodyPr/>
          <a:lstStyle/>
          <a:p>
            <a:fld id="{86CB4B4D-7CA3-9044-876B-883B54F8677D}" type="slidenum">
              <a:rPr lang="uk-UA" smtClean="0"/>
              <a:pPr/>
              <a:t>6</a:t>
            </a:fld>
            <a:endParaRPr lang="uk-UA"/>
          </a:p>
        </p:txBody>
      </p:sp>
    </p:spTree>
    <p:extLst>
      <p:ext uri="{BB962C8B-B14F-4D97-AF65-F5344CB8AC3E}">
        <p14:creationId xmlns:p14="http://schemas.microsoft.com/office/powerpoint/2010/main" val="19163478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583EFC-1C52-2503-09D6-677D18D63F07}"/>
              </a:ext>
            </a:extLst>
          </p:cNvPr>
          <p:cNvSpPr>
            <a:spLocks noGrp="1"/>
          </p:cNvSpPr>
          <p:nvPr>
            <p:ph type="body" sz="quarter" idx="10"/>
          </p:nvPr>
        </p:nvSpPr>
        <p:spPr>
          <a:xfrm>
            <a:off x="274393" y="1344985"/>
            <a:ext cx="4327424" cy="5035937"/>
          </a:xfrm>
        </p:spPr>
        <p:txBody>
          <a:bodyPr/>
          <a:lstStyle/>
          <a:p>
            <a:pPr>
              <a:lnSpc>
                <a:spcPct val="125000"/>
              </a:lnSpc>
              <a:spcAft>
                <a:spcPts val="1200"/>
              </a:spcAft>
            </a:pPr>
            <a:r>
              <a:rPr lang="en-US" sz="1800" dirty="0"/>
              <a:t>Lower recall: Baseline (Logistic) is the best performer</a:t>
            </a:r>
          </a:p>
          <a:p>
            <a:pPr lvl="1">
              <a:lnSpc>
                <a:spcPct val="125000"/>
              </a:lnSpc>
              <a:spcAft>
                <a:spcPts val="1200"/>
              </a:spcAft>
            </a:pPr>
            <a:r>
              <a:rPr lang="en-US" sz="1800" dirty="0"/>
              <a:t>SVC, Random Forest, and K-neighbors are close contenders</a:t>
            </a:r>
          </a:p>
          <a:p>
            <a:pPr>
              <a:lnSpc>
                <a:spcPct val="125000"/>
              </a:lnSpc>
              <a:spcAft>
                <a:spcPts val="1200"/>
              </a:spcAft>
            </a:pPr>
            <a:r>
              <a:rPr lang="en-US" sz="1800" dirty="0"/>
              <a:t>Higher recall: SVC is the best performer</a:t>
            </a:r>
          </a:p>
          <a:p>
            <a:pPr lvl="1">
              <a:lnSpc>
                <a:spcPct val="125000"/>
              </a:lnSpc>
              <a:spcAft>
                <a:spcPts val="1200"/>
              </a:spcAft>
            </a:pPr>
            <a:r>
              <a:rPr lang="en-US" sz="1800" dirty="0"/>
              <a:t>Logistic, Random Forest, and Gaussian Naïve Bayes are close contenders</a:t>
            </a:r>
          </a:p>
          <a:p>
            <a:pPr>
              <a:lnSpc>
                <a:spcPct val="125000"/>
              </a:lnSpc>
              <a:spcAft>
                <a:spcPts val="1200"/>
              </a:spcAft>
            </a:pPr>
            <a:r>
              <a:rPr lang="en-US" sz="2000" dirty="0"/>
              <a:t>Competitor must attempt to outperform the Logistic Model on a test set</a:t>
            </a:r>
            <a:endParaRPr lang="en-US" sz="1800" dirty="0"/>
          </a:p>
          <a:p>
            <a:pPr>
              <a:lnSpc>
                <a:spcPct val="125000"/>
              </a:lnSpc>
              <a:spcAft>
                <a:spcPts val="1200"/>
              </a:spcAft>
            </a:pPr>
            <a:endParaRPr lang="en-US" sz="1800" i="1" dirty="0"/>
          </a:p>
        </p:txBody>
      </p:sp>
      <p:sp>
        <p:nvSpPr>
          <p:cNvPr id="3" name="Title 2">
            <a:extLst>
              <a:ext uri="{FF2B5EF4-FFF2-40B4-BE49-F238E27FC236}">
                <a16:creationId xmlns:a16="http://schemas.microsoft.com/office/drawing/2014/main" id="{70F7002B-AAAE-7D3F-E2D0-E1E624DF603D}"/>
              </a:ext>
            </a:extLst>
          </p:cNvPr>
          <p:cNvSpPr>
            <a:spLocks noGrp="1"/>
          </p:cNvSpPr>
          <p:nvPr>
            <p:ph type="title"/>
          </p:nvPr>
        </p:nvSpPr>
        <p:spPr/>
        <p:txBody>
          <a:bodyPr/>
          <a:lstStyle/>
          <a:p>
            <a:r>
              <a:rPr lang="en-US" dirty="0"/>
              <a:t>Leaderboard Competition Results</a:t>
            </a:r>
          </a:p>
        </p:txBody>
      </p:sp>
      <p:pic>
        <p:nvPicPr>
          <p:cNvPr id="8" name="Picture 7">
            <a:extLst>
              <a:ext uri="{FF2B5EF4-FFF2-40B4-BE49-F238E27FC236}">
                <a16:creationId xmlns:a16="http://schemas.microsoft.com/office/drawing/2014/main" id="{3EC11C4D-12D0-710B-796C-34ECC219BE22}"/>
              </a:ext>
            </a:extLst>
          </p:cNvPr>
          <p:cNvPicPr>
            <a:picLocks noChangeAspect="1"/>
          </p:cNvPicPr>
          <p:nvPr/>
        </p:nvPicPr>
        <p:blipFill>
          <a:blip r:embed="rId2"/>
          <a:stretch>
            <a:fillRect/>
          </a:stretch>
        </p:blipFill>
        <p:spPr>
          <a:xfrm>
            <a:off x="4807190" y="1726040"/>
            <a:ext cx="7123042" cy="4273825"/>
          </a:xfrm>
          <a:prstGeom prst="rect">
            <a:avLst/>
          </a:prstGeom>
        </p:spPr>
      </p:pic>
      <p:sp>
        <p:nvSpPr>
          <p:cNvPr id="9" name="Slide Number Placeholder 2">
            <a:extLst>
              <a:ext uri="{FF2B5EF4-FFF2-40B4-BE49-F238E27FC236}">
                <a16:creationId xmlns:a16="http://schemas.microsoft.com/office/drawing/2014/main" id="{931B6D8E-A690-6E0E-7794-29ACF324AE83}"/>
              </a:ext>
            </a:extLst>
          </p:cNvPr>
          <p:cNvSpPr>
            <a:spLocks noGrp="1"/>
          </p:cNvSpPr>
          <p:nvPr>
            <p:ph type="sldNum" sz="quarter" idx="4"/>
          </p:nvPr>
        </p:nvSpPr>
        <p:spPr>
          <a:xfrm>
            <a:off x="109510" y="6554649"/>
            <a:ext cx="330967" cy="194925"/>
          </a:xfrm>
        </p:spPr>
        <p:txBody>
          <a:bodyPr/>
          <a:lstStyle/>
          <a:p>
            <a:fld id="{86CB4B4D-7CA3-9044-876B-883B54F8677D}" type="slidenum">
              <a:rPr lang="uk-UA" smtClean="0"/>
              <a:pPr/>
              <a:t>7</a:t>
            </a:fld>
            <a:endParaRPr lang="uk-UA"/>
          </a:p>
        </p:txBody>
      </p:sp>
    </p:spTree>
    <p:extLst>
      <p:ext uri="{BB962C8B-B14F-4D97-AF65-F5344CB8AC3E}">
        <p14:creationId xmlns:p14="http://schemas.microsoft.com/office/powerpoint/2010/main" val="427156628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C068-2457-AFCD-A700-31F391DA6DA5}"/>
              </a:ext>
            </a:extLst>
          </p:cNvPr>
          <p:cNvSpPr>
            <a:spLocks noGrp="1"/>
          </p:cNvSpPr>
          <p:nvPr>
            <p:ph type="title"/>
          </p:nvPr>
        </p:nvSpPr>
        <p:spPr/>
        <p:txBody>
          <a:bodyPr/>
          <a:lstStyle/>
          <a:p>
            <a:r>
              <a:rPr lang="en-US" sz="4800" dirty="0"/>
              <a:t>Setup Process (quick!)</a:t>
            </a:r>
          </a:p>
        </p:txBody>
      </p:sp>
      <p:sp>
        <p:nvSpPr>
          <p:cNvPr id="3" name="Slide Number Placeholder 2">
            <a:extLst>
              <a:ext uri="{FF2B5EF4-FFF2-40B4-BE49-F238E27FC236}">
                <a16:creationId xmlns:a16="http://schemas.microsoft.com/office/drawing/2014/main" id="{7DC3C05C-EC68-24AA-A9C6-9F88C3ADD739}"/>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CB4B4D-7CA3-9044-876B-883B54F8677D}" type="slidenum">
              <a:rPr kumimoji="0" lang="uk-UA" sz="600" b="0" i="0" u="none" strike="noStrike" kern="1200" cap="none" spc="0" normalizeH="0" baseline="0" noProof="0" smtClean="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uk-UA" sz="600" b="0" i="0" u="none" strike="noStrike" kern="1200" cap="none" spc="0" normalizeH="0" baseline="0" noProof="0">
              <a:ln>
                <a:noFill/>
              </a:ln>
              <a:solidFill>
                <a:srgbClr val="FFFFFF">
                  <a:lumMod val="50000"/>
                </a:srgbClr>
              </a:solidFill>
              <a:effectLst/>
              <a:uLnTx/>
              <a:uFillTx/>
              <a:latin typeface="Arial" panose="020B0604020202020204" pitchFamily="34" charset="0"/>
              <a:ea typeface="Helvetica Neue" charset="0"/>
              <a:cs typeface="Arial" panose="020B0604020202020204" pitchFamily="34" charset="0"/>
              <a:sym typeface="Helvetica Neue"/>
            </a:endParaRPr>
          </a:p>
        </p:txBody>
      </p:sp>
    </p:spTree>
    <p:extLst>
      <p:ext uri="{BB962C8B-B14F-4D97-AF65-F5344CB8AC3E}">
        <p14:creationId xmlns:p14="http://schemas.microsoft.com/office/powerpoint/2010/main" val="234194121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3E1D6E9-FDF9-C9A6-CE92-ED4EF6EBDD94}"/>
              </a:ext>
            </a:extLst>
          </p:cNvPr>
          <p:cNvSpPr>
            <a:spLocks noGrp="1"/>
          </p:cNvSpPr>
          <p:nvPr>
            <p:ph type="body" sz="quarter" idx="10"/>
          </p:nvPr>
        </p:nvSpPr>
        <p:spPr>
          <a:xfrm>
            <a:off x="274391" y="1189176"/>
            <a:ext cx="11653523" cy="5118965"/>
          </a:xfrm>
        </p:spPr>
        <p:txBody>
          <a:bodyPr/>
          <a:lstStyle/>
          <a:p>
            <a:pPr marL="342900" indent="-342900">
              <a:lnSpc>
                <a:spcPct val="125000"/>
              </a:lnSpc>
              <a:spcAft>
                <a:spcPts val="1200"/>
              </a:spcAft>
              <a:buAutoNum type="arabicPeriod"/>
            </a:pPr>
            <a:r>
              <a:rPr lang="en-US" sz="2000" dirty="0"/>
              <a:t>Download or clone the following repository onto your local machine: </a:t>
            </a:r>
            <a:r>
              <a:rPr lang="en-US" sz="2000" dirty="0">
                <a:hlinkClick r:id="rId2"/>
              </a:rPr>
              <a:t>https://github.com/tahirbags/cs410_project_public</a:t>
            </a:r>
            <a:endParaRPr lang="en-US" sz="2000" dirty="0"/>
          </a:p>
          <a:p>
            <a:pPr marL="342900" indent="-342900">
              <a:lnSpc>
                <a:spcPct val="125000"/>
              </a:lnSpc>
              <a:spcAft>
                <a:spcPts val="1200"/>
              </a:spcAft>
              <a:buAutoNum type="arabicPeriod"/>
            </a:pPr>
            <a:r>
              <a:rPr lang="en-US" sz="2000" dirty="0"/>
              <a:t>Ensure you are using a version of python &gt;= 3.6</a:t>
            </a:r>
          </a:p>
          <a:p>
            <a:pPr marL="342900" indent="-342900">
              <a:lnSpc>
                <a:spcPct val="125000"/>
              </a:lnSpc>
              <a:spcAft>
                <a:spcPts val="1200"/>
              </a:spcAft>
              <a:buAutoNum type="arabicPeriod"/>
            </a:pPr>
            <a:r>
              <a:rPr lang="en-US" sz="2000" dirty="0"/>
              <a:t>Inside the repository, create a virtual environment:</a:t>
            </a:r>
          </a:p>
          <a:p>
            <a:pPr marL="572950" lvl="1" indent="-342900">
              <a:lnSpc>
                <a:spcPct val="125000"/>
              </a:lnSpc>
              <a:spcAft>
                <a:spcPts val="1200"/>
              </a:spcAft>
              <a:buFont typeface="Wingdings" pitchFamily="2" charset="2"/>
              <a:buChar char="Ø"/>
            </a:pPr>
            <a:r>
              <a:rPr lang="en-US" sz="2000" dirty="0">
                <a:solidFill>
                  <a:srgbClr val="00B050"/>
                </a:solidFill>
                <a:latin typeface="Consolas" panose="020B0609020204030204" pitchFamily="49" charset="0"/>
                <a:cs typeface="Consolas" panose="020B0609020204030204" pitchFamily="49" charset="0"/>
              </a:rPr>
              <a:t>python[3.x.x] -m </a:t>
            </a:r>
            <a:r>
              <a:rPr lang="en-US" sz="2000" dirty="0" err="1">
                <a:solidFill>
                  <a:srgbClr val="00B050"/>
                </a:solidFill>
                <a:latin typeface="Consolas" panose="020B0609020204030204" pitchFamily="49" charset="0"/>
                <a:cs typeface="Consolas" panose="020B0609020204030204" pitchFamily="49" charset="0"/>
              </a:rPr>
              <a:t>venv</a:t>
            </a:r>
            <a:r>
              <a:rPr lang="en-US" sz="2000" dirty="0">
                <a:solidFill>
                  <a:srgbClr val="00B050"/>
                </a:solidFill>
                <a:latin typeface="Consolas" panose="020B0609020204030204" pitchFamily="49" charset="0"/>
                <a:cs typeface="Consolas" panose="020B0609020204030204" pitchFamily="49" charset="0"/>
              </a:rPr>
              <a:t> </a:t>
            </a:r>
            <a:r>
              <a:rPr lang="en-US" sz="2000" dirty="0" err="1">
                <a:solidFill>
                  <a:srgbClr val="00B050"/>
                </a:solidFill>
                <a:latin typeface="Consolas" panose="020B0609020204030204" pitchFamily="49" charset="0"/>
                <a:cs typeface="Consolas" panose="020B0609020204030204" pitchFamily="49" charset="0"/>
              </a:rPr>
              <a:t>myvenv</a:t>
            </a:r>
            <a:endParaRPr lang="en-US" sz="2000" dirty="0">
              <a:solidFill>
                <a:srgbClr val="00B050"/>
              </a:solidFill>
              <a:latin typeface="Consolas" panose="020B0609020204030204" pitchFamily="49" charset="0"/>
              <a:cs typeface="Consolas" panose="020B0609020204030204" pitchFamily="49" charset="0"/>
            </a:endParaRPr>
          </a:p>
          <a:p>
            <a:pPr marL="572950" lvl="1" indent="-342900">
              <a:lnSpc>
                <a:spcPct val="125000"/>
              </a:lnSpc>
              <a:spcAft>
                <a:spcPts val="1200"/>
              </a:spcAft>
              <a:buFont typeface="Wingdings" pitchFamily="2" charset="2"/>
              <a:buChar char="Ø"/>
            </a:pPr>
            <a:r>
              <a:rPr lang="en-US" sz="2000" dirty="0">
                <a:solidFill>
                  <a:srgbClr val="00B050"/>
                </a:solidFill>
                <a:latin typeface="Consolas" panose="020B0609020204030204" pitchFamily="49" charset="0"/>
                <a:cs typeface="Consolas" panose="020B0609020204030204" pitchFamily="49" charset="0"/>
              </a:rPr>
              <a:t>source </a:t>
            </a:r>
            <a:r>
              <a:rPr lang="en-US" sz="2000" dirty="0" err="1">
                <a:solidFill>
                  <a:srgbClr val="00B050"/>
                </a:solidFill>
                <a:latin typeface="Consolas" panose="020B0609020204030204" pitchFamily="49" charset="0"/>
                <a:cs typeface="Consolas" panose="020B0609020204030204" pitchFamily="49" charset="0"/>
              </a:rPr>
              <a:t>myvenv</a:t>
            </a:r>
            <a:r>
              <a:rPr lang="en-US" sz="2000" dirty="0">
                <a:solidFill>
                  <a:srgbClr val="00B050"/>
                </a:solidFill>
                <a:latin typeface="Consolas" panose="020B0609020204030204" pitchFamily="49" charset="0"/>
                <a:cs typeface="Consolas" panose="020B0609020204030204" pitchFamily="49" charset="0"/>
              </a:rPr>
              <a:t>/bin/activate</a:t>
            </a:r>
            <a:endParaRPr lang="en-US" sz="2000" dirty="0"/>
          </a:p>
          <a:p>
            <a:pPr marL="342900" indent="-342900">
              <a:lnSpc>
                <a:spcPct val="125000"/>
              </a:lnSpc>
              <a:spcAft>
                <a:spcPts val="1200"/>
              </a:spcAft>
              <a:buAutoNum type="arabicPeriod"/>
            </a:pPr>
            <a:r>
              <a:rPr lang="en-US" sz="2000" dirty="0"/>
              <a:t>Inside the virtual environment, run the following: </a:t>
            </a:r>
          </a:p>
          <a:p>
            <a:pPr marL="572950" lvl="1" indent="-342900">
              <a:lnSpc>
                <a:spcPct val="125000"/>
              </a:lnSpc>
              <a:spcAft>
                <a:spcPts val="1200"/>
              </a:spcAft>
              <a:buFont typeface="Wingdings" pitchFamily="2" charset="2"/>
              <a:buChar char="Ø"/>
            </a:pPr>
            <a:r>
              <a:rPr lang="en-US" sz="1800" dirty="0">
                <a:solidFill>
                  <a:srgbClr val="00B050"/>
                </a:solidFill>
                <a:latin typeface="Consolas" panose="020B0609020204030204" pitchFamily="49" charset="0"/>
                <a:cs typeface="Consolas" panose="020B0609020204030204" pitchFamily="49" charset="0"/>
              </a:rPr>
              <a:t>pip install scikit-learn</a:t>
            </a:r>
          </a:p>
          <a:p>
            <a:pPr marL="572950" lvl="1" indent="-342900">
              <a:lnSpc>
                <a:spcPct val="125000"/>
              </a:lnSpc>
              <a:spcAft>
                <a:spcPts val="1200"/>
              </a:spcAft>
              <a:buFont typeface="Wingdings" pitchFamily="2" charset="2"/>
              <a:buChar char="Ø"/>
            </a:pPr>
            <a:r>
              <a:rPr lang="en-US" sz="1800" dirty="0">
                <a:solidFill>
                  <a:srgbClr val="00B050"/>
                </a:solidFill>
                <a:latin typeface="Consolas" panose="020B0609020204030204" pitchFamily="49" charset="0"/>
                <a:cs typeface="Consolas" panose="020B0609020204030204" pitchFamily="49" charset="0"/>
              </a:rPr>
              <a:t>pip install pandas</a:t>
            </a:r>
          </a:p>
          <a:p>
            <a:pPr marL="572950" lvl="1" indent="-342900">
              <a:lnSpc>
                <a:spcPct val="125000"/>
              </a:lnSpc>
              <a:spcAft>
                <a:spcPts val="1200"/>
              </a:spcAft>
              <a:buFont typeface="Wingdings" pitchFamily="2" charset="2"/>
              <a:buChar char="Ø"/>
            </a:pPr>
            <a:r>
              <a:rPr lang="en-US" sz="1800" dirty="0">
                <a:solidFill>
                  <a:srgbClr val="00B050"/>
                </a:solidFill>
                <a:latin typeface="Consolas" panose="020B0609020204030204" pitchFamily="49" charset="0"/>
                <a:cs typeface="Consolas" panose="020B0609020204030204" pitchFamily="49" charset="0"/>
              </a:rPr>
              <a:t>pip install matplotlib</a:t>
            </a:r>
            <a:endParaRPr lang="en-US" sz="1800" dirty="0"/>
          </a:p>
        </p:txBody>
      </p:sp>
      <p:sp>
        <p:nvSpPr>
          <p:cNvPr id="3" name="Title 2">
            <a:extLst>
              <a:ext uri="{FF2B5EF4-FFF2-40B4-BE49-F238E27FC236}">
                <a16:creationId xmlns:a16="http://schemas.microsoft.com/office/drawing/2014/main" id="{DD12AEA9-ABF3-AD4B-ADE5-82B777795BF1}"/>
              </a:ext>
            </a:extLst>
          </p:cNvPr>
          <p:cNvSpPr>
            <a:spLocks noGrp="1"/>
          </p:cNvSpPr>
          <p:nvPr>
            <p:ph type="title"/>
          </p:nvPr>
        </p:nvSpPr>
        <p:spPr/>
        <p:txBody>
          <a:bodyPr/>
          <a:lstStyle/>
          <a:p>
            <a:r>
              <a:rPr lang="en-US" dirty="0"/>
              <a:t>Installation</a:t>
            </a:r>
          </a:p>
        </p:txBody>
      </p:sp>
      <p:sp>
        <p:nvSpPr>
          <p:cNvPr id="4" name="Slide Number Placeholder 3">
            <a:extLst>
              <a:ext uri="{FF2B5EF4-FFF2-40B4-BE49-F238E27FC236}">
                <a16:creationId xmlns:a16="http://schemas.microsoft.com/office/drawing/2014/main" id="{3BB148FA-44AF-F5DA-C425-C32AC8516F38}"/>
              </a:ext>
            </a:extLst>
          </p:cNvPr>
          <p:cNvSpPr>
            <a:spLocks noGrp="1"/>
          </p:cNvSpPr>
          <p:nvPr>
            <p:ph type="sldNum" sz="quarter" idx="4"/>
          </p:nvPr>
        </p:nvSpPr>
        <p:spPr/>
        <p:txBody>
          <a:bodyPr/>
          <a:lstStyle/>
          <a:p>
            <a:fld id="{86CB4B4D-7CA3-9044-876B-883B54F8677D}" type="slidenum">
              <a:rPr lang="uk-UA" smtClean="0"/>
              <a:pPr/>
              <a:t>9</a:t>
            </a:fld>
            <a:endParaRPr lang="uk-UA"/>
          </a:p>
        </p:txBody>
      </p:sp>
    </p:spTree>
    <p:extLst>
      <p:ext uri="{BB962C8B-B14F-4D97-AF65-F5344CB8AC3E}">
        <p14:creationId xmlns:p14="http://schemas.microsoft.com/office/powerpoint/2010/main" val="3294730054"/>
      </p:ext>
    </p:extLst>
  </p:cSld>
  <p:clrMapOvr>
    <a:masterClrMapping/>
  </p:clrMapOvr>
  <p:transition>
    <p:fade/>
  </p:transition>
</p:sld>
</file>

<file path=ppt/theme/theme1.xml><?xml version="1.0" encoding="utf-8"?>
<a:theme xmlns:a="http://schemas.openxmlformats.org/drawingml/2006/main" name="C3.ai Template Dark">
  <a:themeElements>
    <a:clrScheme name="Custom 5">
      <a:dk1>
        <a:srgbClr val="1A1A1A"/>
      </a:dk1>
      <a:lt1>
        <a:srgbClr val="FFFFFF"/>
      </a:lt1>
      <a:dk2>
        <a:srgbClr val="505050"/>
      </a:dk2>
      <a:lt2>
        <a:srgbClr val="C8C8C8"/>
      </a:lt2>
      <a:accent1>
        <a:srgbClr val="FFFFFF"/>
      </a:accent1>
      <a:accent2>
        <a:srgbClr val="8C8C8C"/>
      </a:accent2>
      <a:accent3>
        <a:srgbClr val="06A7E0"/>
      </a:accent3>
      <a:accent4>
        <a:srgbClr val="F79430"/>
      </a:accent4>
      <a:accent5>
        <a:srgbClr val="9CCD6C"/>
      </a:accent5>
      <a:accent6>
        <a:srgbClr val="CBC8C7"/>
      </a:accent6>
      <a:hlink>
        <a:srgbClr val="06A7E0"/>
      </a:hlink>
      <a:folHlink>
        <a:srgbClr val="06A7E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vert="horz" wrap="square" lIns="91440" tIns="45708" rIns="0" bIns="45708" numCol="1" rtlCol="0" anchor="ctr" anchorCtr="0" compatLnSpc="1">
        <a:prstTxWarp prst="textNoShape">
          <a:avLst/>
        </a:prstTxWarp>
      </a:bodyPr>
      <a:lstStyle>
        <a:defPPr algn="ctr" defTabSz="913916" fontAlgn="base">
          <a:spcBef>
            <a:spcPct val="0"/>
          </a:spcBef>
          <a:spcAft>
            <a:spcPct val="0"/>
          </a:spcAft>
          <a:defRPr sz="1200" dirty="0" err="1" smtClean="0">
            <a:solidFill>
              <a:schemeClr val="bg1"/>
            </a:solidFill>
            <a:ea typeface="Helvetica Neue" charset="0"/>
            <a:cs typeface="Helvetica Neue"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defTabSz="914217">
          <a:defRPr sz="1600" kern="0" dirty="0">
            <a:solidFill>
              <a:schemeClr val="accent1"/>
            </a:solidFill>
            <a:ea typeface="Helvetica Neue" panose="02000503000000020004" pitchFamily="2" charset="0"/>
            <a:cs typeface="Helvetica Neue" panose="02000503000000020004" pitchFamily="2" charset="0"/>
            <a:sym typeface="Helvetica Neue"/>
          </a:defRPr>
        </a:defPPr>
      </a:lstStyle>
    </a:txDef>
  </a:objectDefaults>
  <a:extraClrSchemeLst/>
  <a:extLst>
    <a:ext uri="{05A4C25C-085E-4340-85A3-A5531E510DB2}">
      <thm15:themeFamily xmlns:thm15="http://schemas.microsoft.com/office/thememl/2012/main" name="Presentation5" id="{A1463234-0E33-274A-9F59-640BB71FCA6C}" vid="{BF27CB99-9C22-1D48-9DB1-D6982DA17E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5472</TotalTime>
  <Words>1459</Words>
  <Application>Microsoft Macintosh PowerPoint</Application>
  <PresentationFormat>Widescreen</PresentationFormat>
  <Paragraphs>220</Paragraphs>
  <Slides>29</Slides>
  <Notes>0</Notes>
  <HiddenSlides>5</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Calibri</vt:lpstr>
      <vt:lpstr>Consolas</vt:lpstr>
      <vt:lpstr>Helvetica Neue</vt:lpstr>
      <vt:lpstr>Menlo</vt:lpstr>
      <vt:lpstr>Segoe UI</vt:lpstr>
      <vt:lpstr>Wingdings</vt:lpstr>
      <vt:lpstr>C3.ai Template Dark</vt:lpstr>
      <vt:lpstr>Leaderboard Competition:  NLP with Disaster Tweets Dataset</vt:lpstr>
      <vt:lpstr>CS410 Project Team (“HAAAT”)</vt:lpstr>
      <vt:lpstr>Dataset</vt:lpstr>
      <vt:lpstr>Dataset: High Level</vt:lpstr>
      <vt:lpstr>Dataset: Details</vt:lpstr>
      <vt:lpstr>Purpose: Beat the Baseline Model</vt:lpstr>
      <vt:lpstr>Leaderboard Competition Results</vt:lpstr>
      <vt:lpstr>Setup Process (quick!)</vt:lpstr>
      <vt:lpstr>Installation</vt:lpstr>
      <vt:lpstr>Model Setup (using sklearn)</vt:lpstr>
      <vt:lpstr>Usage</vt:lpstr>
      <vt:lpstr>Hyperparameter Tuning on Training Set (hpo_tune.py)</vt:lpstr>
      <vt:lpstr>Testing Against Other Models (model_eval.py)</vt:lpstr>
      <vt:lpstr>11 NLP Models Evaluated</vt:lpstr>
      <vt:lpstr>Logistic Model - baseline</vt:lpstr>
      <vt:lpstr>Random Forest Classifier</vt:lpstr>
      <vt:lpstr>AdaBoost Classifier</vt:lpstr>
      <vt:lpstr>K-Neighbors Classifier</vt:lpstr>
      <vt:lpstr>Naïve Bayes</vt:lpstr>
      <vt:lpstr>Gradient Boosting Classifier</vt:lpstr>
      <vt:lpstr>Support Vector Classifier (SVC)</vt:lpstr>
      <vt:lpstr>Multi-layer Perceptron (MLP) Classifier</vt:lpstr>
      <vt:lpstr>Decision Tree Classifier</vt:lpstr>
      <vt:lpstr>K-Means</vt:lpstr>
      <vt:lpstr>Latent Dirichlet Allocation (LDA)</vt:lpstr>
      <vt:lpstr>Source Code</vt:lpstr>
      <vt:lpstr>Source Code</vt:lpstr>
      <vt:lpstr>Video Presentation</vt:lpstr>
      <vt:lpstr>Video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Tahir Bagasrawala</dc:creator>
  <cp:lastModifiedBy>Saxena, Ashwin</cp:lastModifiedBy>
  <cp:revision>30</cp:revision>
  <dcterms:created xsi:type="dcterms:W3CDTF">2023-11-27T20:11:24Z</dcterms:created>
  <dcterms:modified xsi:type="dcterms:W3CDTF">2023-12-13T10:34:41Z</dcterms:modified>
</cp:coreProperties>
</file>

<file path=docProps/thumbnail.jpeg>
</file>